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8" r:id="rId2"/>
    <p:sldId id="413" r:id="rId3"/>
    <p:sldId id="461" r:id="rId4"/>
    <p:sldId id="471" r:id="rId5"/>
    <p:sldId id="488" r:id="rId6"/>
    <p:sldId id="484" r:id="rId7"/>
    <p:sldId id="483" r:id="rId8"/>
    <p:sldId id="485" r:id="rId9"/>
    <p:sldId id="489" r:id="rId10"/>
    <p:sldId id="486" r:id="rId11"/>
    <p:sldId id="453" r:id="rId12"/>
    <p:sldId id="487" r:id="rId13"/>
    <p:sldId id="492" r:id="rId14"/>
    <p:sldId id="431" r:id="rId15"/>
    <p:sldId id="491" r:id="rId16"/>
    <p:sldId id="495" r:id="rId17"/>
    <p:sldId id="496" r:id="rId18"/>
    <p:sldId id="497" r:id="rId19"/>
    <p:sldId id="493" r:id="rId20"/>
    <p:sldId id="490" r:id="rId21"/>
    <p:sldId id="494" r:id="rId22"/>
  </p:sldIdLst>
  <p:sldSz cx="9144000" cy="6858000" type="screen4x3"/>
  <p:notesSz cx="6888163" cy="96234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DET Valerie" initials="OV" lastIdx="7" clrIdx="0">
    <p:extLst>
      <p:ext uri="{19B8F6BF-5375-455C-9EA6-DF929625EA0E}">
        <p15:presenceInfo xmlns="" xmlns:p15="http://schemas.microsoft.com/office/powerpoint/2012/main" userId="S-1-5-21-1248577188-10479689-3873521419-7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FF0000"/>
    <a:srgbClr val="FF3300"/>
    <a:srgbClr val="FF9900"/>
    <a:srgbClr val="FFCC66"/>
    <a:srgbClr val="006600"/>
    <a:srgbClr val="33CC33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9821" autoAdjust="0"/>
  </p:normalViewPr>
  <p:slideViewPr>
    <p:cSldViewPr>
      <p:cViewPr varScale="1">
        <p:scale>
          <a:sx n="69" d="100"/>
          <a:sy n="69" d="100"/>
        </p:scale>
        <p:origin x="-130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86" y="-84"/>
      </p:cViewPr>
      <p:guideLst>
        <p:guide orient="horz" pos="3031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%20Sireyjol\Documents\PERSOJEAN\TACA\2023\Communiqu&#233;Presse110\InterpellationV3%20110%20km_h96CJS3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%20Sireyjol\Documents\PERSOJEAN\TACA\2023\Communiqu&#233;Presse110\InterpellationV3%20110%20km_h96CJS3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%20Sireyjol\Documents\PERSOJEAN\TACA\2023\Communiqu&#233;Presse110\InterpellationV3%20110%20km_h96CJS3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Répartition des avis collectés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  <c:showDLblsOverMax val="1"/>
  </c:chart>
  <c:spPr>
    <a:noFill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hart>
    <c:title>
      <c:tx>
        <c:rich>
          <a:bodyPr/>
          <a:lstStyle/>
          <a:p>
            <a:pPr>
              <a:defRPr/>
            </a:pPr>
            <a:r>
              <a:rPr lang="fr-FR"/>
              <a:t>Répartition des avis collectés en V1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Avis!$H$1</c:f>
              <c:strCache>
                <c:ptCount val="1"/>
                <c:pt idx="0">
                  <c:v>NB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F9-47A9-9A32-090A290C8061}"/>
              </c:ext>
            </c:extLst>
          </c:dPt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F9-47A9-9A32-090A290C8061}"/>
              </c:ext>
            </c:extLst>
          </c:dPt>
          <c:dPt>
            <c:idx val="2"/>
            <c:spPr>
              <a:solidFill>
                <a:srgbClr val="D4C4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EF9-47A9-9A32-090A290C8061}"/>
              </c:ext>
            </c:extLst>
          </c:dPt>
          <c:dPt>
            <c:idx val="3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F9-47A9-9A32-090A290C8061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F9-47A9-9A32-090A290C806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Avis!$G$2:$G$6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Ne se prononce pas</c:v>
                </c:pt>
                <c:pt idx="3">
                  <c:v>Plutôt Non</c:v>
                </c:pt>
                <c:pt idx="4">
                  <c:v>Non</c:v>
                </c:pt>
              </c:strCache>
            </c:strRef>
          </c:cat>
          <c:val>
            <c:numRef>
              <c:f>Avis!$H$2:$H$6</c:f>
              <c:numCache>
                <c:formatCode>General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18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C55-418B-924C-6394BE6C7ADF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  <c:showDLblsOverMax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Répartition des avis collectés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Avis!$B$1</c:f>
              <c:strCache>
                <c:ptCount val="1"/>
                <c:pt idx="0">
                  <c:v>COUNTA of Avis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F9-47A9-9A32-090A290C8061}"/>
              </c:ext>
            </c:extLst>
          </c:dPt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F9-47A9-9A32-090A290C8061}"/>
              </c:ext>
            </c:extLst>
          </c:dPt>
          <c:dPt>
            <c:idx val="2"/>
            <c:spPr>
              <a:solidFill>
                <a:srgbClr val="D4C4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EF9-47A9-9A32-090A290C8061}"/>
              </c:ext>
            </c:extLst>
          </c:dPt>
          <c:dPt>
            <c:idx val="3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F9-47A9-9A32-090A290C8061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F9-47A9-9A32-090A290C806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Avis!$A$2:$A$6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Ne se prononce pas</c:v>
                </c:pt>
                <c:pt idx="3">
                  <c:v>Plutôt Non</c:v>
                </c:pt>
                <c:pt idx="4">
                  <c:v>Non</c:v>
                </c:pt>
              </c:strCache>
            </c:strRef>
          </c:cat>
          <c:val>
            <c:numRef>
              <c:f>Avis!$B$2:$B$6</c:f>
              <c:numCache>
                <c:formatCode>General</c:formatCode>
                <c:ptCount val="5"/>
                <c:pt idx="0">
                  <c:v>48</c:v>
                </c:pt>
                <c:pt idx="1">
                  <c:v>39</c:v>
                </c:pt>
                <c:pt idx="2">
                  <c:v>24</c:v>
                </c:pt>
                <c:pt idx="3">
                  <c:v>38</c:v>
                </c:pt>
                <c:pt idx="4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C55-418B-924C-6394BE6C7ADF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  <c:showDLblsOverMax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% Taux réponse en Oui, Non, NSP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645030482300815E-2"/>
          <c:y val="0.27592791054291088"/>
          <c:w val="0.8743238113754308"/>
          <c:h val="0.49917400368717624"/>
        </c:manualLayout>
      </c:layout>
      <c:bar3DChart>
        <c:barDir val="col"/>
        <c:grouping val="clustered"/>
        <c:ser>
          <c:idx val="0"/>
          <c:order val="0"/>
          <c:tx>
            <c:strRef>
              <c:f>Graphiques!$B$34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cat>
            <c:strRef>
              <c:f>Graphiques!$A$35:$A$46</c:f>
              <c:strCache>
                <c:ptCount val="12"/>
                <c:pt idx="0">
                  <c:v>LFI</c:v>
                </c:pt>
                <c:pt idx="1">
                  <c:v>GDR</c:v>
                </c:pt>
                <c:pt idx="2">
                  <c:v>SOC</c:v>
                </c:pt>
                <c:pt idx="3">
                  <c:v>ECOLO</c:v>
                </c:pt>
                <c:pt idx="4">
                  <c:v>DEM</c:v>
                </c:pt>
                <c:pt idx="5">
                  <c:v>RE</c:v>
                </c:pt>
                <c:pt idx="6">
                  <c:v>HOR</c:v>
                </c:pt>
                <c:pt idx="7">
                  <c:v>LR</c:v>
                </c:pt>
                <c:pt idx="8">
                  <c:v>NI</c:v>
                </c:pt>
                <c:pt idx="9">
                  <c:v>LIOT</c:v>
                </c:pt>
                <c:pt idx="10">
                  <c:v>RN</c:v>
                </c:pt>
                <c:pt idx="11">
                  <c:v>&lt; Moyenne &gt;</c:v>
                </c:pt>
              </c:strCache>
            </c:strRef>
          </c:cat>
          <c:val>
            <c:numRef>
              <c:f>Graphiques!$B$35:$B$46</c:f>
              <c:numCache>
                <c:formatCode>0.0</c:formatCode>
                <c:ptCount val="12"/>
                <c:pt idx="0">
                  <c:v>30.666666666666671</c:v>
                </c:pt>
                <c:pt idx="1">
                  <c:v>0</c:v>
                </c:pt>
                <c:pt idx="2">
                  <c:v>19.354838709677445</c:v>
                </c:pt>
                <c:pt idx="3">
                  <c:v>63.63636363636364</c:v>
                </c:pt>
                <c:pt idx="4">
                  <c:v>19.607843137254925</c:v>
                </c:pt>
                <c:pt idx="5">
                  <c:v>16.867469879518072</c:v>
                </c:pt>
                <c:pt idx="6">
                  <c:v>6.8965517241379315</c:v>
                </c:pt>
                <c:pt idx="7">
                  <c:v>3.2786885245901627</c:v>
                </c:pt>
                <c:pt idx="8">
                  <c:v>0</c:v>
                </c:pt>
                <c:pt idx="9">
                  <c:v>0</c:v>
                </c:pt>
                <c:pt idx="10">
                  <c:v>2.3809523809523809</c:v>
                </c:pt>
                <c:pt idx="11">
                  <c:v>15.398230088495568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19-4AAB-B07D-46FEE6FCC1CC}"/>
            </c:ext>
          </c:extLst>
        </c:ser>
        <c:ser>
          <c:idx val="1"/>
          <c:order val="1"/>
          <c:tx>
            <c:strRef>
              <c:f>Graphiques!$C$34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Graphiques!$A$35:$A$46</c:f>
              <c:strCache>
                <c:ptCount val="12"/>
                <c:pt idx="0">
                  <c:v>LFI</c:v>
                </c:pt>
                <c:pt idx="1">
                  <c:v>GDR</c:v>
                </c:pt>
                <c:pt idx="2">
                  <c:v>SOC</c:v>
                </c:pt>
                <c:pt idx="3">
                  <c:v>ECOLO</c:v>
                </c:pt>
                <c:pt idx="4">
                  <c:v>DEM</c:v>
                </c:pt>
                <c:pt idx="5">
                  <c:v>RE</c:v>
                </c:pt>
                <c:pt idx="6">
                  <c:v>HOR</c:v>
                </c:pt>
                <c:pt idx="7">
                  <c:v>LR</c:v>
                </c:pt>
                <c:pt idx="8">
                  <c:v>NI</c:v>
                </c:pt>
                <c:pt idx="9">
                  <c:v>LIOT</c:v>
                </c:pt>
                <c:pt idx="10">
                  <c:v>RN</c:v>
                </c:pt>
                <c:pt idx="11">
                  <c:v>&lt; Moyenne &gt;</c:v>
                </c:pt>
              </c:strCache>
            </c:strRef>
          </c:cat>
          <c:val>
            <c:numRef>
              <c:f>Graphiques!$C$35:$C$46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3.2258064516129052</c:v>
                </c:pt>
                <c:pt idx="3">
                  <c:v>0</c:v>
                </c:pt>
                <c:pt idx="4">
                  <c:v>15.686274509803924</c:v>
                </c:pt>
                <c:pt idx="5">
                  <c:v>14.457831325301221</c:v>
                </c:pt>
                <c:pt idx="6">
                  <c:v>10.344827586206897</c:v>
                </c:pt>
                <c:pt idx="7">
                  <c:v>13.114754098360656</c:v>
                </c:pt>
                <c:pt idx="8">
                  <c:v>0</c:v>
                </c:pt>
                <c:pt idx="9">
                  <c:v>15</c:v>
                </c:pt>
                <c:pt idx="10">
                  <c:v>23.809523809523771</c:v>
                </c:pt>
                <c:pt idx="11">
                  <c:v>11.858407079646039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19-4AAB-B07D-46FEE6FCC1CC}"/>
            </c:ext>
          </c:extLst>
        </c:ser>
        <c:ser>
          <c:idx val="2"/>
          <c:order val="2"/>
          <c:tx>
            <c:strRef>
              <c:f>Graphiques!$D$34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D4C4A0"/>
            </a:solidFill>
            <a:ln>
              <a:noFill/>
            </a:ln>
            <a:effectLst/>
            <a:sp3d/>
          </c:spPr>
          <c:cat>
            <c:strRef>
              <c:f>Graphiques!$A$35:$A$46</c:f>
              <c:strCache>
                <c:ptCount val="12"/>
                <c:pt idx="0">
                  <c:v>LFI</c:v>
                </c:pt>
                <c:pt idx="1">
                  <c:v>GDR</c:v>
                </c:pt>
                <c:pt idx="2">
                  <c:v>SOC</c:v>
                </c:pt>
                <c:pt idx="3">
                  <c:v>ECOLO</c:v>
                </c:pt>
                <c:pt idx="4">
                  <c:v>DEM</c:v>
                </c:pt>
                <c:pt idx="5">
                  <c:v>RE</c:v>
                </c:pt>
                <c:pt idx="6">
                  <c:v>HOR</c:v>
                </c:pt>
                <c:pt idx="7">
                  <c:v>LR</c:v>
                </c:pt>
                <c:pt idx="8">
                  <c:v>NI</c:v>
                </c:pt>
                <c:pt idx="9">
                  <c:v>LIOT</c:v>
                </c:pt>
                <c:pt idx="10">
                  <c:v>RN</c:v>
                </c:pt>
                <c:pt idx="11">
                  <c:v>&lt; Moyenne &gt;</c:v>
                </c:pt>
              </c:strCache>
            </c:strRef>
          </c:cat>
          <c:val>
            <c:numRef>
              <c:f>Graphiques!$D$35:$D$46</c:f>
              <c:numCache>
                <c:formatCode>0.0</c:formatCode>
                <c:ptCount val="12"/>
                <c:pt idx="0">
                  <c:v>2.666666666666667</c:v>
                </c:pt>
                <c:pt idx="1">
                  <c:v>0</c:v>
                </c:pt>
                <c:pt idx="2">
                  <c:v>3.2258064516129052</c:v>
                </c:pt>
                <c:pt idx="3">
                  <c:v>4.5454545454545459</c:v>
                </c:pt>
                <c:pt idx="4">
                  <c:v>3.9215686274509807</c:v>
                </c:pt>
                <c:pt idx="5">
                  <c:v>7.2289156626505964</c:v>
                </c:pt>
                <c:pt idx="6">
                  <c:v>13.793103448275847</c:v>
                </c:pt>
                <c:pt idx="7">
                  <c:v>3.2786885245901627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4.2477876106194685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19-4AAB-B07D-46FEE6FCC1CC}"/>
            </c:ext>
          </c:extLst>
        </c:ser>
        <c:shape val="box"/>
        <c:axId val="118240000"/>
        <c:axId val="118241536"/>
        <c:axId val="0"/>
      </c:bar3DChart>
      <c:catAx>
        <c:axId val="11824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241536"/>
        <c:crosses val="autoZero"/>
        <c:auto val="1"/>
        <c:lblAlgn val="ctr"/>
        <c:lblOffset val="100"/>
      </c:catAx>
      <c:valAx>
        <c:axId val="118241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2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7232-A2A9-4D0E-A43E-F74D116F2E1C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A143-8FBB-492C-94C1-A5EC798132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2000"/>
            <a:ext cx="55102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FF4BBCD-69BC-4E44-96DF-21EB4F0F13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2</a:t>
            </a:fld>
            <a:endParaRPr lang="fr-FR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5</a:t>
            </a:fld>
            <a:endParaRPr lang="fr-FR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13</a:t>
            </a:fld>
            <a:endParaRPr lang="fr-FR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19</a:t>
            </a:fld>
            <a:endParaRPr lang="fr-FR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21</a:t>
            </a:fld>
            <a:endParaRPr lang="fr-FR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6DC9-9907-4436-AF54-2BCAAF0DA6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253D-3FAE-44D6-9C1D-414D61B60F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2FBA-F4C6-4B7F-9247-BABC6DDEAD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1E16-A728-49D8-A2E2-51A0F7219C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8640-838C-446F-B52E-2B5B525A92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B585-7BA7-43EB-96CE-AF737E82C9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6074-989F-4D10-99B3-46A3DF9FE7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AAC7-8428-4316-8BF0-DC4FF05B98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8D8B3-BEBB-4A12-9A97-B87D115859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B0BD-1DC5-4B1C-901B-A07AA7FF9C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5A8B-FE61-4F1F-A42A-7A2D0F2B8F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538CF4-E965-4026-B475-A957F6EFDE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8313" y="1412875"/>
            <a:ext cx="8675687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31" name="Picture 11" descr="MCj0431620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47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a.asso.fr/uploaded/taca-communiqua-presse-final.pdf" TargetMode="External"/><Relationship Id="rId2" Type="http://schemas.openxmlformats.org/officeDocument/2006/relationships/hyperlink" Target="https://www.taca.asso.fr/uploaded/point-etape-110-sur-autoroute-v2-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rtejournalismeecologie.f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der110@free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On est tous dans le même bateau et on a intérêt à se bouger pour vraiment changer profondément la route suivie collectivement.</a:t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pic>
        <p:nvPicPr>
          <p:cNvPr id="25602" name="Picture 2" descr="https://www.taca.asso.fr/uploaded/image/titanicc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6581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>2022 : on insiste sur le 110 avec les achats d’autocollants et le recrutement de 2 stagiaires pour être plus présent sur les réseaux sociaux.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44522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Personnes ayant adhéré au 	</a:t>
            </a:r>
            <a:r>
              <a:rPr lang="fr-FR" sz="1400" dirty="0" smtClean="0"/>
              <a:t>1/1/2022:  426  (+1 en 2021,+4 en 2020, +11 en 2019, +12 en 2018)</a:t>
            </a:r>
            <a:r>
              <a:rPr lang="fr-FR" sz="1400" dirty="0"/>
              <a:t>				</a:t>
            </a:r>
            <a:r>
              <a:rPr lang="fr-FR" sz="1400" dirty="0" smtClean="0"/>
              <a:t>1/1/2023</a:t>
            </a:r>
            <a:r>
              <a:rPr lang="fr-FR" sz="1400" b="1" dirty="0" smtClean="0"/>
              <a:t>:  435  (+9 en 2022) et 4 renouvellements.</a:t>
            </a:r>
            <a:endParaRPr lang="fr-FR" sz="1400" b="1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679575"/>
            <a:ext cx="77025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412776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2022: on continue sur le 110. La guerre en Ukraine relance la sobriété énergétique, 2 stagiaires pour booster la pétition sur les RS, et les catastrophes climatiques se multiplient en France, grêles, canicules, megafeux.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pic>
        <p:nvPicPr>
          <p:cNvPr id="5122" name="Picture 2" descr="C:\Users\Jean Sireyjol\Documents\PERSOJEAN\TACA\2022\Campagne110\Autocollants\110CCCUkrq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304256" cy="1931653"/>
          </a:xfrm>
          <a:prstGeom prst="rect">
            <a:avLst/>
          </a:prstGeom>
          <a:noFill/>
        </p:spPr>
      </p:pic>
      <p:pic>
        <p:nvPicPr>
          <p:cNvPr id="5123" name="Picture 3" descr="C:\Users\Jean Sireyjol\Documents\PERSOJEAN\TACA\2022\Campagne110\Autocollants\110limiteUkr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264420" cy="1898258"/>
          </a:xfrm>
          <a:prstGeom prst="rect">
            <a:avLst/>
          </a:prstGeom>
          <a:noFill/>
        </p:spPr>
      </p:pic>
      <p:pic>
        <p:nvPicPr>
          <p:cNvPr id="5125" name="Picture 5" descr="https://www.taca.asso.fr/uploaded/image/feu-landiras-14-juillet-ap-le-mon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56792"/>
            <a:ext cx="3168352" cy="2110915"/>
          </a:xfrm>
          <a:prstGeom prst="rect">
            <a:avLst/>
          </a:prstGeom>
          <a:noFill/>
        </p:spPr>
      </p:pic>
      <p:pic>
        <p:nvPicPr>
          <p:cNvPr id="12289" name="Picture 1" descr="C:\Users\Jean Sireyjol\Documents\PERSOJEAN\TACA\2022\Campagne110\Stage\PancarteRo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3726306" cy="2531748"/>
          </a:xfrm>
          <a:prstGeom prst="rect">
            <a:avLst/>
          </a:prstGeom>
          <a:noFill/>
        </p:spPr>
      </p:pic>
      <p:pic>
        <p:nvPicPr>
          <p:cNvPr id="11266" name="Picture 2" descr="https://admin.asso-web.com/sites/taca/uploaded/image/marina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933056"/>
            <a:ext cx="3528392" cy="2160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412776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Aout 2022: Les ~7000 signataires de la pétition sont invités à interpeller leur député sur le 110. 650 citoyens s’impliquent dans l’action, une tribune est publiée dans Libération  cosignée </a:t>
            </a:r>
            <a:r>
              <a:rPr lang="fr-FR" sz="2000" b="1" i="1" dirty="0">
                <a:solidFill>
                  <a:schemeClr val="accent2"/>
                </a:solidFill>
              </a:rPr>
              <a:t>notamment par Jean </a:t>
            </a:r>
            <a:r>
              <a:rPr lang="fr-FR" sz="2000" b="1" i="1" dirty="0" smtClean="0">
                <a:solidFill>
                  <a:schemeClr val="accent2"/>
                </a:solidFill>
              </a:rPr>
              <a:t>Jouzel (10/22).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pic>
        <p:nvPicPr>
          <p:cNvPr id="40962" name="Picture 2" descr="https://www.taca.asso.fr/uploaded/image/jouzel2023get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368152" cy="20522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27984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u="sng" dirty="0" smtClean="0"/>
              <a:t>TRIBUNE</a:t>
            </a:r>
            <a:endParaRPr lang="fr-FR" dirty="0" smtClean="0"/>
          </a:p>
          <a:p>
            <a:r>
              <a:rPr lang="fr-FR" b="1" dirty="0" smtClean="0"/>
              <a:t>Levons le pied pour le climat, limitons-nous à 110 km/h sur autoroute</a:t>
            </a:r>
            <a:endParaRPr lang="fr-FR" b="1" dirty="0"/>
          </a:p>
        </p:txBody>
      </p:sp>
      <p:sp>
        <p:nvSpPr>
          <p:cNvPr id="40964" name="AutoShape 4" descr="Libé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6" name="AutoShape 6" descr="Libé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19875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23728" y="2420888"/>
            <a:ext cx="6876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Premiers signataires :</a:t>
            </a:r>
            <a:r>
              <a:rPr lang="fr-FR" dirty="0" smtClean="0"/>
              <a:t> </a:t>
            </a:r>
            <a:r>
              <a:rPr lang="fr-FR" sz="1600" b="1" dirty="0" smtClean="0"/>
              <a:t>Jean Jouzel </a:t>
            </a:r>
            <a:r>
              <a:rPr lang="fr-FR" sz="1600" dirty="0" smtClean="0"/>
              <a:t>Ancien vice-président du groupe scientifique du </a:t>
            </a:r>
            <a:r>
              <a:rPr lang="fr-FR" sz="1600" dirty="0" err="1" smtClean="0"/>
              <a:t>Giec</a:t>
            </a:r>
            <a:r>
              <a:rPr lang="fr-FR" sz="16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Dominique Bourg </a:t>
            </a:r>
            <a:r>
              <a:rPr lang="fr-FR" sz="1600" dirty="0" smtClean="0"/>
              <a:t>Philosophe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Denis </a:t>
            </a:r>
            <a:r>
              <a:rPr lang="fr-FR" sz="1600" b="1" dirty="0" err="1" smtClean="0"/>
              <a:t>Cheissoux</a:t>
            </a:r>
            <a:r>
              <a:rPr lang="fr-FR" sz="1600" dirty="0" smtClean="0"/>
              <a:t> Journaliste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Lionel Moncla </a:t>
            </a:r>
            <a:r>
              <a:rPr lang="fr-FR" sz="1600" dirty="0" smtClean="0"/>
              <a:t>Viticulteur membre Convention citoyenne pour le climat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Philippe </a:t>
            </a:r>
            <a:r>
              <a:rPr lang="fr-FR" sz="1600" b="1" dirty="0" err="1" smtClean="0"/>
              <a:t>Quirion</a:t>
            </a:r>
            <a:r>
              <a:rPr lang="fr-FR" sz="1600" dirty="0" smtClean="0"/>
              <a:t> Economiste.</a:t>
            </a:r>
            <a:endParaRPr lang="fr-FR" sz="1600" dirty="0"/>
          </a:p>
        </p:txBody>
      </p:sp>
      <p:graphicFrame>
        <p:nvGraphicFramePr>
          <p:cNvPr id="14" name="Graphique 13"/>
          <p:cNvGraphicFramePr/>
          <p:nvPr/>
        </p:nvGraphicFramePr>
        <p:xfrm>
          <a:off x="4499992" y="4365104"/>
          <a:ext cx="4320480" cy="229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9512" y="4581128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Fin 2022 </a:t>
            </a:r>
            <a:r>
              <a:rPr lang="fr-FR" dirty="0" smtClean="0"/>
              <a:t>(fin Vague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650 activistes interpellant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472 députés interpellés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115 réponses reçues et mises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Oui est légèrement en avance</a:t>
            </a:r>
          </a:p>
          <a:p>
            <a:endParaRPr lang="fr-FR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="" xmlns:a16="http://schemas.microsoft.com/office/drawing/2014/main" id="{00000000-0008-0000-0500-000002000000}"/>
              </a:ext>
            </a:extLst>
          </p:cNvPr>
          <p:cNvGraphicFramePr/>
          <p:nvPr/>
        </p:nvGraphicFramePr>
        <p:xfrm>
          <a:off x="4860032" y="4077072"/>
          <a:ext cx="3649588" cy="263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n° 12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Mercredi 7 juin 2023 20h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5013176"/>
            <a:ext cx="719138" cy="360039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424847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aphicFrame>
        <p:nvGraphicFramePr>
          <p:cNvPr id="7" name="Group 2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2383715"/>
              </p:ext>
            </p:extLst>
          </p:nvPr>
        </p:nvGraphicFramePr>
        <p:xfrm>
          <a:off x="1907704" y="1988840"/>
          <a:ext cx="6912767" cy="4284672"/>
        </p:xfrm>
        <a:graphic>
          <a:graphicData uri="http://schemas.openxmlformats.org/drawingml/2006/table">
            <a:tbl>
              <a:tblPr/>
              <a:tblGrid>
                <a:gridCol w="829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19h45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2023, recueil de sujets de discussion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Tour de table: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Prénom, nom, localisation, depuis combien de temps tu connais TaCa?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20h50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Valérie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Suite de l’action sur le 110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Sujets divers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 au + tard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Auberge espagnole: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y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bebida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compartir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110 sur autoroute; ça continue en 2023!  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r>
              <a:rPr lang="fr-FR" b="1" i="1" dirty="0" smtClean="0">
                <a:solidFill>
                  <a:schemeClr val="accent2"/>
                </a:solidFill>
              </a:rPr>
              <a:t>Janvier: webinaire de lancement de la vague 2 d’interpellations, </a:t>
            </a:r>
            <a:br>
              <a:rPr lang="fr-FR" b="1" i="1" dirty="0" smtClean="0">
                <a:solidFill>
                  <a:schemeClr val="accent2"/>
                </a:solidFill>
              </a:rPr>
            </a:br>
            <a:r>
              <a:rPr lang="fr-FR" b="1" i="1" dirty="0" smtClean="0">
                <a:solidFill>
                  <a:schemeClr val="accent2"/>
                </a:solidFill>
              </a:rPr>
              <a:t>Mai: publication du rapport d’étape de l’ensemble de l’action</a:t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700808"/>
            <a:ext cx="748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Arial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628800"/>
            <a:ext cx="4176464" cy="23698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Fév.-Mars 2023 : vague 2  </a:t>
            </a:r>
          </a:p>
          <a:p>
            <a:r>
              <a:rPr lang="fr-FR" dirty="0" smtClean="0"/>
              <a:t>Avec 28 volontaires et 1 fichier partagé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382 interpellations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dont 93 nouveaux députés.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63 nouvelles réponses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En tout, 565 députés interpellés (/575)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178 réponses reçues et mises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 Oui toujours légèrement en avance</a:t>
            </a:r>
          </a:p>
          <a:p>
            <a:r>
              <a:rPr lang="fr-FR" sz="1600" b="1" dirty="0" smtClean="0"/>
              <a:t>Avril : </a:t>
            </a:r>
            <a:r>
              <a:rPr lang="fr-FR" sz="1600" dirty="0" smtClean="0"/>
              <a:t>Rédaction du rapport d’étape</a:t>
            </a:r>
            <a:endParaRPr lang="fr-FR" sz="1600" dirty="0"/>
          </a:p>
        </p:txBody>
      </p:sp>
      <p:graphicFrame>
        <p:nvGraphicFramePr>
          <p:cNvPr id="6" name="Chart 1">
            <a:extLst>
              <a:ext uri="{FF2B5EF4-FFF2-40B4-BE49-F238E27FC236}">
                <a16:creationId xmlns="" xmlns:a16="http://schemas.microsoft.com/office/drawing/2014/main" id="{00000000-0008-0000-0500-000002000000}"/>
              </a:ext>
            </a:extLst>
          </p:cNvPr>
          <p:cNvGraphicFramePr/>
          <p:nvPr/>
        </p:nvGraphicFramePr>
        <p:xfrm>
          <a:off x="4427984" y="1628800"/>
          <a:ext cx="439248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="" xmlns:a16="http://schemas.microsoft.com/office/drawing/2014/main" id="{00000000-0008-0000-0300-000007000000}"/>
              </a:ext>
            </a:extLst>
          </p:cNvPr>
          <p:cNvGraphicFramePr/>
          <p:nvPr/>
        </p:nvGraphicFramePr>
        <p:xfrm>
          <a:off x="4788024" y="4149080"/>
          <a:ext cx="4032508" cy="254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4293096"/>
            <a:ext cx="4176464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+</a:t>
            </a:r>
            <a:r>
              <a:rPr lang="fr-FR" dirty="0" smtClean="0"/>
              <a:t>  Les taux de réponse sont relativement proches</a:t>
            </a:r>
          </a:p>
          <a:p>
            <a:r>
              <a:rPr lang="fr-FR" b="1" dirty="0" smtClean="0">
                <a:solidFill>
                  <a:srgbClr val="008000"/>
                </a:solidFill>
              </a:rPr>
              <a:t>+</a:t>
            </a:r>
            <a:r>
              <a:rPr lang="fr-FR" dirty="0" smtClean="0"/>
              <a:t>  On a des alliés sur une grande partie de l’échiquier politique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-</a:t>
            </a:r>
            <a:r>
              <a:rPr lang="fr-FR" dirty="0" smtClean="0"/>
              <a:t>   Le support à la mesure parait très clivé politiquement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-</a:t>
            </a:r>
            <a:r>
              <a:rPr lang="fr-FR" dirty="0" smtClean="0"/>
              <a:t>   L’extrapolation à l’ensemble des députés donnerait égalité Oui et Non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>
                <a:solidFill>
                  <a:schemeClr val="accent2"/>
                </a:solidFill>
              </a:rPr>
              <a:t>21 mars </a:t>
            </a:r>
            <a:r>
              <a:rPr lang="fr-FR" sz="2400" b="1" i="1" dirty="0" smtClean="0">
                <a:solidFill>
                  <a:schemeClr val="accent2"/>
                </a:solidFill>
              </a:rPr>
              <a:t>2023 : Réunion de fin d’interpellations V2 Avancement </a:t>
            </a:r>
            <a:r>
              <a:rPr lang="fr-FR" sz="2400" b="1" i="1" dirty="0">
                <a:solidFill>
                  <a:schemeClr val="accent2"/>
                </a:solidFill>
              </a:rPr>
              <a:t>des actions envisagées </a:t>
            </a: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700808"/>
            <a:ext cx="748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Arial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72816"/>
            <a:ext cx="83529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Rédaction d’un </a:t>
            </a:r>
            <a:r>
              <a:rPr lang="fr-FR" b="1" dirty="0" smtClean="0">
                <a:hlinkClick r:id="rId2"/>
              </a:rPr>
              <a:t>rapport d’étape</a:t>
            </a:r>
            <a:r>
              <a:rPr lang="fr-FR" b="1" dirty="0" smtClean="0"/>
              <a:t>.  </a:t>
            </a:r>
            <a:r>
              <a:rPr lang="fr-FR" dirty="0" smtClean="0"/>
              <a:t>Publication sur le site	Ok 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Rédaction d’un </a:t>
            </a:r>
            <a:r>
              <a:rPr lang="fr-FR" dirty="0" smtClean="0">
                <a:hlinkClick r:id="rId3"/>
              </a:rPr>
              <a:t>communiqué de press</a:t>
            </a:r>
            <a:r>
              <a:rPr lang="fr-FR" dirty="0" smtClean="0"/>
              <a:t>e : 			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liste </a:t>
            </a:r>
            <a:r>
              <a:rPr lang="fr-FR" dirty="0"/>
              <a:t>des journalistes signataires de la charte </a:t>
            </a:r>
            <a:r>
              <a:rPr lang="fr-FR" dirty="0">
                <a:hlinkClick r:id="rId4"/>
              </a:rPr>
              <a:t>https://chartejournalismeecologie.fr/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Difficulté à avoir les coordonnées </a:t>
            </a:r>
            <a:r>
              <a:rPr lang="fr-FR" dirty="0" smtClean="0"/>
              <a:t>correspondantes 	Pas 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Diffusion à la presse </a:t>
            </a:r>
            <a:r>
              <a:rPr lang="fr-FR" dirty="0" smtClean="0"/>
              <a:t>réseau </a:t>
            </a:r>
            <a:r>
              <a:rPr lang="fr-FR" dirty="0"/>
              <a:t>TaCa : </a:t>
            </a:r>
            <a:r>
              <a:rPr lang="fr-FR" dirty="0" smtClean="0"/>
              <a:t>			OK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aucun </a:t>
            </a:r>
            <a:r>
              <a:rPr lang="fr-FR" b="1" dirty="0" smtClean="0">
                <a:solidFill>
                  <a:srgbClr val="FF0000"/>
                </a:solidFill>
              </a:rPr>
              <a:t>retour					Pas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Réseaux </a:t>
            </a:r>
            <a:r>
              <a:rPr lang="fr-FR" dirty="0"/>
              <a:t>sociaux : infographie de synthèse de l’action</a:t>
            </a:r>
            <a:r>
              <a:rPr lang="fr-FR" b="1" dirty="0" smtClean="0">
                <a:solidFill>
                  <a:srgbClr val="FF0000"/>
                </a:solidFill>
              </a:rPr>
              <a:t>	à faire</a:t>
            </a:r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Message vers les interpelleurs et incitation à utiliser le rapport 	   d’étape pour relancer son député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FF0000"/>
                </a:solidFill>
              </a:rPr>
              <a:t>Tres</a:t>
            </a:r>
            <a:r>
              <a:rPr lang="fr-FR" b="1" dirty="0" smtClean="0">
                <a:solidFill>
                  <a:srgbClr val="FF0000"/>
                </a:solidFill>
              </a:rPr>
              <a:t> peu de retours        </a:t>
            </a:r>
            <a:r>
              <a:rPr lang="fr-FR" dirty="0" smtClean="0"/>
              <a:t>			</a:t>
            </a:r>
            <a:r>
              <a:rPr lang="fr-FR" b="1" dirty="0" smtClean="0">
                <a:solidFill>
                  <a:srgbClr val="FF0000"/>
                </a:solidFill>
              </a:rPr>
              <a:t>Pas </a:t>
            </a:r>
            <a:r>
              <a:rPr lang="fr-FR" b="1" dirty="0">
                <a:solidFill>
                  <a:srgbClr val="FF0000"/>
                </a:solidFill>
              </a:rPr>
              <a:t>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Relance des 4 députés du bureau de la commission DD de l’Assemblée favorables au 110 pour demande </a:t>
            </a:r>
            <a:r>
              <a:rPr lang="fr-FR" b="1" u="sng" dirty="0" smtClean="0"/>
              <a:t>d’audition avec Jean Jouzel</a:t>
            </a:r>
            <a:r>
              <a:rPr lang="fr-FR" b="1" dirty="0" smtClean="0"/>
              <a:t>       </a:t>
            </a:r>
            <a:r>
              <a:rPr lang="fr-FR" b="1" dirty="0" smtClean="0">
                <a:solidFill>
                  <a:srgbClr val="FF0000"/>
                </a:solidFill>
              </a:rPr>
              <a:t>à faire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>2023 : actions pour le 2</a:t>
            </a:r>
            <a:r>
              <a:rPr lang="fr-FR" sz="2400" b="1" i="1" baseline="30000" dirty="0" smtClean="0">
                <a:solidFill>
                  <a:schemeClr val="accent2"/>
                </a:solidFill>
              </a:rPr>
              <a:t>e</a:t>
            </a:r>
            <a:r>
              <a:rPr lang="fr-FR" sz="2400" b="1" i="1" dirty="0" smtClean="0">
                <a:solidFill>
                  <a:schemeClr val="accent2"/>
                </a:solidFill>
              </a:rPr>
              <a:t> semestre : à vos idées …</a:t>
            </a: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700808"/>
            <a:ext cx="748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Arial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72816"/>
            <a:ext cx="8352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15/5: </a:t>
            </a:r>
            <a:r>
              <a:rPr lang="fr-FR" dirty="0" smtClean="0"/>
              <a:t> Contact (via </a:t>
            </a:r>
            <a:r>
              <a:rPr lang="fr-FR" dirty="0" err="1" smtClean="0"/>
              <a:t>GreenPeace</a:t>
            </a:r>
            <a:r>
              <a:rPr lang="fr-FR" dirty="0" smtClean="0"/>
              <a:t>) avec </a:t>
            </a:r>
            <a:r>
              <a:rPr lang="fr-FR" dirty="0" err="1" smtClean="0"/>
              <a:t>asso</a:t>
            </a:r>
            <a:r>
              <a:rPr lang="fr-FR" dirty="0" smtClean="0"/>
              <a:t> </a:t>
            </a:r>
            <a:r>
              <a:rPr lang="fr-FR" dirty="0" err="1" smtClean="0"/>
              <a:t>velo</a:t>
            </a:r>
            <a:r>
              <a:rPr lang="fr-FR" dirty="0" smtClean="0"/>
              <a:t> Mulhouse qui veut faire un collectif national pro 110. Pas de nouvelles depuis, qui voudrait relancer cette initiative? </a:t>
            </a:r>
          </a:p>
          <a:p>
            <a:endParaRPr lang="fr-FR" dirty="0" smtClean="0"/>
          </a:p>
          <a:p>
            <a:r>
              <a:rPr lang="fr-FR" b="1" dirty="0" smtClean="0"/>
              <a:t>26/5: </a:t>
            </a:r>
            <a:r>
              <a:rPr lang="fr-FR" dirty="0" smtClean="0"/>
              <a:t>Initiative </a:t>
            </a:r>
            <a:r>
              <a:rPr lang="fr-FR" dirty="0" err="1" smtClean="0"/>
              <a:t>Alder</a:t>
            </a:r>
            <a:r>
              <a:rPr lang="fr-FR" dirty="0" smtClean="0"/>
              <a:t> d’un courrier au gouvernement demandant d’inciter les automobilistes à se limiter d’eux-mêmes à 110 sur autoroutes.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282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1" descr="MCj04316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40" y="-34280"/>
            <a:ext cx="655960" cy="6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2226" y="621680"/>
            <a:ext cx="8675687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55576" y="9606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accent2"/>
                </a:solidFill>
              </a:rPr>
              <a:t>Initiative </a:t>
            </a:r>
            <a:r>
              <a:rPr lang="fr-FR" b="1" i="1" dirty="0" err="1">
                <a:solidFill>
                  <a:schemeClr val="accent2"/>
                </a:solidFill>
              </a:rPr>
              <a:t>Alder</a:t>
            </a:r>
            <a:r>
              <a:rPr lang="fr-FR" b="1" i="1" dirty="0">
                <a:solidFill>
                  <a:schemeClr val="accent2"/>
                </a:solidFill>
              </a:rPr>
              <a:t> : courrier au gouvernement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269" y="655960"/>
            <a:ext cx="8452644" cy="4767933"/>
          </a:xfrm>
        </p:spPr>
        <p:txBody>
          <a:bodyPr/>
          <a:lstStyle/>
          <a:p>
            <a:pPr marL="0" indent="0">
              <a:buNone/>
            </a:pPr>
            <a:r>
              <a:rPr lang="fr-FR" sz="1100" i="1" cap="all" dirty="0"/>
              <a:t>Lettre ouverte</a:t>
            </a:r>
            <a:r>
              <a:rPr lang="fr-FR" sz="1100" i="1" dirty="0"/>
              <a:t> </a:t>
            </a:r>
            <a:r>
              <a:rPr lang="fr-FR" sz="1100" i="1" dirty="0" smtClean="0"/>
              <a:t>à </a:t>
            </a:r>
            <a:r>
              <a:rPr lang="fr-FR" sz="1100" i="1" dirty="0"/>
              <a:t>l’attention de Madame Elisabeth Borne, Première Ministre, en charge du Climat</a:t>
            </a:r>
            <a:endParaRPr lang="fr-FR" sz="1100" dirty="0"/>
          </a:p>
          <a:p>
            <a:pPr marL="0" indent="0">
              <a:buNone/>
            </a:pPr>
            <a:r>
              <a:rPr lang="fr-FR" sz="1100" b="1" i="1" dirty="0" smtClean="0"/>
              <a:t>Pour </a:t>
            </a:r>
            <a:r>
              <a:rPr lang="fr-FR" sz="1100" b="1" i="1" dirty="0"/>
              <a:t>inciter les automobilistes à se limiter à 110 km/h sur autoroute</a:t>
            </a:r>
            <a:endParaRPr lang="fr-FR" sz="1100" dirty="0"/>
          </a:p>
          <a:p>
            <a:pPr marL="0" indent="0">
              <a:buNone/>
            </a:pPr>
            <a:r>
              <a:rPr lang="fr-FR" sz="1100" b="1" i="1" dirty="0"/>
              <a:t> </a:t>
            </a:r>
            <a:endParaRPr lang="fr-FR" sz="1100" dirty="0"/>
          </a:p>
          <a:p>
            <a:pPr marL="0" indent="0">
              <a:buNone/>
            </a:pPr>
            <a:r>
              <a:rPr lang="fr-FR" sz="1100" dirty="0"/>
              <a:t>Madame la Première Ministre,</a:t>
            </a:r>
          </a:p>
          <a:p>
            <a:pPr marL="0" indent="0">
              <a:buNone/>
            </a:pPr>
            <a:r>
              <a:rPr lang="fr-FR" sz="1100" dirty="0"/>
              <a:t>Nous avons compris, qu’à titre personnel, vous étiez favorable à la réduction de la vitesse maximum sur autoroute. A tel point que vous avez recommandé aux fonctionnaires de l’Etat de se limiter à 110 km/h lorsqu’ils roulent sur une autoroute au volant d’une voiture de service. Nous avons aussi compris que vous ne souhaitez pas rendre cette mesure obligatoire. Celle-ci ne sera donc probablement pas appliquée avant 2027.</a:t>
            </a:r>
          </a:p>
          <a:p>
            <a:pPr marL="0" indent="0">
              <a:buNone/>
            </a:pPr>
            <a:r>
              <a:rPr lang="fr-FR" sz="1100" dirty="0"/>
              <a:t>En attendant, </a:t>
            </a:r>
            <a:r>
              <a:rPr lang="fr-FR" sz="1100" dirty="0" smtClean="0"/>
              <a:t>vu </a:t>
            </a:r>
            <a:r>
              <a:rPr lang="fr-FR" sz="1100" dirty="0"/>
              <a:t>l’urgence de la menace climatique, </a:t>
            </a:r>
            <a:r>
              <a:rPr lang="fr-FR" sz="1100" b="1" dirty="0" smtClean="0"/>
              <a:t>Nous </a:t>
            </a:r>
            <a:r>
              <a:rPr lang="fr-FR" sz="1100" b="1" dirty="0"/>
              <a:t>vous demandons d’engager une action gouvernementale pour inciter les conducteurs à se limiter à 110 km/h sur autoroute.</a:t>
            </a:r>
            <a:endParaRPr lang="fr-FR" sz="1100" dirty="0"/>
          </a:p>
          <a:p>
            <a:pPr marL="0" indent="0">
              <a:buNone/>
            </a:pPr>
            <a:r>
              <a:rPr lang="fr-FR" sz="1100" dirty="0"/>
              <a:t>Une telle réduction de la vitesse permettrait jusqu’à 20% d’économie de carburant et donc moins de gaz à effet de serre, plus de pouvoir d’achat pour l’automobiliste, moins de dépendance énergétique à la Russie, ainsi qu’une amélioration de la balance des paiements. Son seul inconvénient est une faible augmentation des temps de parcours.</a:t>
            </a:r>
          </a:p>
          <a:p>
            <a:pPr marL="0" indent="0">
              <a:buNone/>
            </a:pPr>
            <a:r>
              <a:rPr lang="fr-FR" sz="1100" dirty="0"/>
              <a:t>Cette campagne d’information porterait le message suivant : </a:t>
            </a:r>
            <a:r>
              <a:rPr lang="fr-FR" sz="1100" b="1" dirty="0"/>
              <a:t>« En réduisant notre vitesse, nous contribuons à la lutte contre le dérèglement climatique et nous améliorons notre pouvoir d’achat. Soyons responsables, sur les autoroutes limitons-nous, volontairement, à 110 km/h !»</a:t>
            </a:r>
            <a:r>
              <a:rPr lang="fr-FR" sz="1100" dirty="0"/>
              <a:t>.</a:t>
            </a:r>
          </a:p>
          <a:p>
            <a:pPr marL="0" indent="0">
              <a:buNone/>
            </a:pPr>
            <a:r>
              <a:rPr lang="fr-FR" sz="1100" dirty="0"/>
              <a:t>Elle pourrait comporter deux volets :</a:t>
            </a:r>
          </a:p>
          <a:p>
            <a:pPr marL="177800" indent="-177800"/>
            <a:r>
              <a:rPr lang="fr-FR" sz="1100" b="1" dirty="0"/>
              <a:t>Une importante campagne nationale d’information dans les médias</a:t>
            </a:r>
            <a:r>
              <a:rPr lang="fr-FR" sz="1100" dirty="0"/>
              <a:t> (télévision, presse écrite et réseaux sociaux) à l’instar de ce qui s’est fait pour les économies d’énergie ou la lutte contre la Covid. Cette campagne serait reconduite chaque année au printemps.</a:t>
            </a:r>
          </a:p>
          <a:p>
            <a:pPr marL="177800" indent="-177800"/>
            <a:r>
              <a:rPr lang="fr-FR" sz="1100" b="1" dirty="0"/>
              <a:t>Un affichage massif et permanent sur le réseau autoroutier</a:t>
            </a:r>
            <a:r>
              <a:rPr lang="fr-FR" sz="1100" dirty="0"/>
              <a:t> (panneaux lumineux d’information et panneaux de bas-côtés). Cet affichage serait à la charge des concessionnaires.</a:t>
            </a:r>
          </a:p>
          <a:p>
            <a:pPr marL="0" indent="0">
              <a:buNone/>
            </a:pPr>
            <a:r>
              <a:rPr lang="fr-FR" sz="1100" dirty="0"/>
              <a:t>Nous comptons sur vous, Madame la Première Ministre, pour user de votre pouvoir pour développer les actions de réduction des émissions de gaz à effet de serre nécessaires pour que notre pays respecte les engagements qu’il a pris en signant l’Accord de Paris sur le Climat en 2015. </a:t>
            </a:r>
          </a:p>
          <a:p>
            <a:pPr marL="0" indent="0">
              <a:buNone/>
            </a:pPr>
            <a:r>
              <a:rPr lang="fr-FR" sz="1100" dirty="0"/>
              <a:t>Notre avenir en dépend !</a:t>
            </a:r>
          </a:p>
          <a:p>
            <a:pPr marL="0" indent="0">
              <a:buNone/>
            </a:pPr>
            <a:r>
              <a:rPr lang="fr-FR" sz="1100" dirty="0"/>
              <a:t>Veuillez croire, Madame la Première Ministre, à l’expression de nos sentiments républicains les meilleurs.</a:t>
            </a:r>
          </a:p>
          <a:p>
            <a:pPr marL="0" indent="0">
              <a:buNone/>
            </a:pPr>
            <a:r>
              <a:rPr lang="fr-FR" sz="1100" i="1" dirty="0"/>
              <a:t>Votre signature ici :</a:t>
            </a:r>
            <a:endParaRPr lang="fr-FR" sz="1100" dirty="0"/>
          </a:p>
          <a:p>
            <a:pPr marL="0" indent="0">
              <a:buNone/>
            </a:pPr>
            <a:r>
              <a:rPr lang="fr-FR" sz="1100" i="1" dirty="0" smtClean="0"/>
              <a:t>_________</a:t>
            </a:r>
            <a:endParaRPr lang="fr-FR" sz="1100" dirty="0"/>
          </a:p>
          <a:p>
            <a:pPr marL="0" indent="0">
              <a:buNone/>
            </a:pPr>
            <a:r>
              <a:rPr lang="fr-FR" sz="1050" i="1" dirty="0"/>
              <a:t>-Une fois signée, vous pouvez soit renvoyer cette lettre par courrier postal à l’adresse suivante : </a:t>
            </a:r>
            <a:r>
              <a:rPr lang="fr-FR" sz="1050" i="1" dirty="0" err="1"/>
              <a:t>Alder</a:t>
            </a:r>
            <a:r>
              <a:rPr lang="fr-FR" sz="1050" i="1" dirty="0"/>
              <a:t> Climat-Energie – chez Boulan 1 </a:t>
            </a:r>
            <a:r>
              <a:rPr lang="fr-FR" sz="1050" i="1" dirty="0" err="1"/>
              <a:t>Puyd’eau</a:t>
            </a:r>
            <a:r>
              <a:rPr lang="fr-FR" sz="1050" i="1" dirty="0"/>
              <a:t> 87310 Saint-Cyr, soit l’envoyer, une fois scannée (format </a:t>
            </a:r>
            <a:r>
              <a:rPr lang="fr-FR" sz="1050" i="1" dirty="0" err="1"/>
              <a:t>pdf</a:t>
            </a:r>
            <a:r>
              <a:rPr lang="fr-FR" sz="1050" i="1" dirty="0"/>
              <a:t>) à l’adresse mail suivante : </a:t>
            </a:r>
            <a:r>
              <a:rPr lang="fr-FR" sz="1050" i="1" u="sng" dirty="0">
                <a:hlinkClick r:id="rId3"/>
              </a:rPr>
              <a:t>alder110@free.fr</a:t>
            </a:r>
            <a:endParaRPr lang="fr-FR" sz="1050" dirty="0"/>
          </a:p>
          <a:p>
            <a:pPr marL="0" indent="0">
              <a:buNone/>
            </a:pPr>
            <a:r>
              <a:rPr lang="fr-FR" sz="1050" i="1" dirty="0"/>
              <a:t>-Vous pouvez aussi nous envoyer simplement un mail à </a:t>
            </a:r>
            <a:r>
              <a:rPr lang="fr-FR" sz="1050" i="1" u="sng" dirty="0">
                <a:hlinkClick r:id="rId3"/>
              </a:rPr>
              <a:t>alder110@free.fr</a:t>
            </a:r>
            <a:r>
              <a:rPr lang="fr-FR" sz="1050" i="1" dirty="0"/>
              <a:t> en nous indiquant que vous êtes d’accord pour signer cette lettre.</a:t>
            </a:r>
            <a:endParaRPr lang="fr-FR" sz="1050" dirty="0"/>
          </a:p>
          <a:p>
            <a:pPr marL="0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="" xmlns:p14="http://schemas.microsoft.com/office/powerpoint/2010/main" val="28647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>2023 : actions pour le 2</a:t>
            </a:r>
            <a:r>
              <a:rPr lang="fr-FR" sz="2400" b="1" i="1" baseline="30000" dirty="0" smtClean="0">
                <a:solidFill>
                  <a:schemeClr val="accent2"/>
                </a:solidFill>
              </a:rPr>
              <a:t>e</a:t>
            </a:r>
            <a:r>
              <a:rPr lang="fr-FR" sz="2400" b="1" i="1" dirty="0" smtClean="0">
                <a:solidFill>
                  <a:schemeClr val="accent2"/>
                </a:solidFill>
              </a:rPr>
              <a:t> semestre : à vos idées …</a:t>
            </a: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700808"/>
            <a:ext cx="748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Arial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72816"/>
            <a:ext cx="8352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15/5: </a:t>
            </a:r>
            <a:r>
              <a:rPr lang="fr-FR" dirty="0" smtClean="0"/>
              <a:t> Contact (via </a:t>
            </a:r>
            <a:r>
              <a:rPr lang="fr-FR" dirty="0" err="1" smtClean="0"/>
              <a:t>GreenPeace</a:t>
            </a:r>
            <a:r>
              <a:rPr lang="fr-FR" dirty="0" smtClean="0"/>
              <a:t>) avec </a:t>
            </a:r>
            <a:r>
              <a:rPr lang="fr-FR" dirty="0" err="1" smtClean="0"/>
              <a:t>asso</a:t>
            </a:r>
            <a:r>
              <a:rPr lang="fr-FR" dirty="0" smtClean="0"/>
              <a:t> </a:t>
            </a:r>
            <a:r>
              <a:rPr lang="fr-FR" dirty="0" err="1" smtClean="0"/>
              <a:t>velo</a:t>
            </a:r>
            <a:r>
              <a:rPr lang="fr-FR" dirty="0" smtClean="0"/>
              <a:t> Mulhouse qui veut faire un collectif national pro 110. Pas de nouvelles depuis, qui voudrait relancer cette initiative? </a:t>
            </a:r>
          </a:p>
          <a:p>
            <a:endParaRPr lang="fr-FR" dirty="0" smtClean="0"/>
          </a:p>
          <a:p>
            <a:r>
              <a:rPr lang="fr-FR" b="1" dirty="0" smtClean="0"/>
              <a:t>26/5: </a:t>
            </a:r>
            <a:r>
              <a:rPr lang="fr-FR" dirty="0" smtClean="0"/>
              <a:t>Initiative </a:t>
            </a:r>
            <a:r>
              <a:rPr lang="fr-FR" dirty="0" err="1" smtClean="0"/>
              <a:t>Alder</a:t>
            </a:r>
            <a:r>
              <a:rPr lang="fr-FR" dirty="0" smtClean="0"/>
              <a:t> d’un courrier au gouvernement demandant d’inciter les automobilistes à se limiter d’eux-mêmes à 110 sur autoroutes.</a:t>
            </a:r>
          </a:p>
          <a:p>
            <a:r>
              <a:rPr lang="fr-FR" dirty="0" smtClean="0"/>
              <a:t>Avis réservé du président sur ce courrier. </a:t>
            </a:r>
            <a:r>
              <a:rPr lang="fr-FR" b="1" dirty="0" smtClean="0"/>
              <a:t>Qu’en pensez vous?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Autres pistes d’actions 110 à proposer ? On en parle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110 en pub Radio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026" name="Picture 2" descr="https://tse2.mm.bing.net/th?id=OIP.NUyh2NhGVeGPbeI6CitUmQHaE7&amp;pid=A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2376264" cy="1579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82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n°12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Mercredi 7 juin 2023 20h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5445224"/>
            <a:ext cx="719138" cy="360039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424847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aphicFrame>
        <p:nvGraphicFramePr>
          <p:cNvPr id="7" name="Group 2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2383715"/>
              </p:ext>
            </p:extLst>
          </p:nvPr>
        </p:nvGraphicFramePr>
        <p:xfrm>
          <a:off x="1907704" y="1988840"/>
          <a:ext cx="6912767" cy="4284672"/>
        </p:xfrm>
        <a:graphic>
          <a:graphicData uri="http://schemas.openxmlformats.org/drawingml/2006/table">
            <a:tbl>
              <a:tblPr/>
              <a:tblGrid>
                <a:gridCol w="829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19h45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2023, recueil de sujets de discussion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Tour de table: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Prénom, nom, localisation, depuis combien de temps tu connais TaCa?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20h50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Valérie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Suite de l’action sur le 110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Sujets divers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 au + tard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Auberge espagnole: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y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bebida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compartir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n° 12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 smtClean="0">
                <a:solidFill>
                  <a:schemeClr val="accent2"/>
                </a:solidFill>
              </a:rPr>
              <a:t>Mercredi 7 juin 2023 20h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2420889"/>
            <a:ext cx="719138" cy="360039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432048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aphicFrame>
        <p:nvGraphicFramePr>
          <p:cNvPr id="6" name="Group 2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4985"/>
              </p:ext>
            </p:extLst>
          </p:nvPr>
        </p:nvGraphicFramePr>
        <p:xfrm>
          <a:off x="1907704" y="1988840"/>
          <a:ext cx="6912767" cy="4284672"/>
        </p:xfrm>
        <a:graphic>
          <a:graphicData uri="http://schemas.openxmlformats.org/drawingml/2006/table">
            <a:tbl>
              <a:tblPr/>
              <a:tblGrid>
                <a:gridCol w="829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19h45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2023, recueil de sujets de discussion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Tour de table: 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Prénom, nom, localisation, depuis combien de temps tu connais TaCa?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20h50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Valérie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Suite de l’action sur le 110 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Sujets divers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 au + tard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Auberge espagnole: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y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bebida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compartir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  Propositions de sujets de discussion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700808"/>
            <a:ext cx="748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Arial" charset="0"/>
              <a:buChar char="•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1772816"/>
            <a:ext cx="7632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Insister sur la </a:t>
            </a:r>
            <a:r>
              <a:rPr lang="fr-FR" b="1" dirty="0" smtClean="0"/>
              <a:t>communication inclusive </a:t>
            </a:r>
            <a:r>
              <a:rPr lang="fr-FR" dirty="0" smtClean="0"/>
              <a:t>(suggestion d’un interpelleur canadien qui peut aider à distance)</a:t>
            </a:r>
          </a:p>
          <a:p>
            <a:endParaRPr lang="fr-FR" dirty="0" smtClean="0"/>
          </a:p>
          <a:p>
            <a:r>
              <a:rPr lang="fr-FR" dirty="0" smtClean="0"/>
              <a:t>Renforcer la structure de TaCa</a:t>
            </a:r>
          </a:p>
          <a:p>
            <a:endParaRPr lang="fr-FR" dirty="0" smtClean="0"/>
          </a:p>
          <a:p>
            <a:r>
              <a:rPr lang="fr-FR" dirty="0" smtClean="0"/>
              <a:t>Les autres contributions reçues seront indiqués dans le CR de cette AG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n° 12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 smtClean="0">
                <a:solidFill>
                  <a:schemeClr val="accent2"/>
                </a:solidFill>
              </a:rPr>
              <a:t>Jeudi 18 juin 2020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5877272"/>
            <a:ext cx="719138" cy="360039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432048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aphicFrame>
        <p:nvGraphicFramePr>
          <p:cNvPr id="7" name="Group 2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2383715"/>
              </p:ext>
            </p:extLst>
          </p:nvPr>
        </p:nvGraphicFramePr>
        <p:xfrm>
          <a:off x="1907704" y="1988840"/>
          <a:ext cx="6912767" cy="4284672"/>
        </p:xfrm>
        <a:graphic>
          <a:graphicData uri="http://schemas.openxmlformats.org/drawingml/2006/table">
            <a:tbl>
              <a:tblPr/>
              <a:tblGrid>
                <a:gridCol w="829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19h45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2023, recueil de sujets de discussion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Tour de table: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Prénom, nom, localisation, depuis combien de temps tu connais TaCa?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20h50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Valérie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Suite de l’action sur le 110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Sujets divers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 au + tard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Auberge espagnole: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y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bebida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compartir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403350"/>
          </a:xfrm>
        </p:spPr>
        <p:txBody>
          <a:bodyPr/>
          <a:lstStyle/>
          <a:p>
            <a:pPr algn="l"/>
            <a:r>
              <a:rPr lang="fr-FR" sz="2300" b="1" i="1" dirty="0" smtClean="0">
                <a:solidFill>
                  <a:schemeClr val="accent2"/>
                </a:solidFill>
              </a:rPr>
              <a:t>En 2020 avec le Covid, l’activité financière de TaCa s’est réduite à l’os : </a:t>
            </a:r>
            <a:br>
              <a:rPr lang="fr-FR" sz="2300" b="1" i="1" dirty="0" smtClean="0">
                <a:solidFill>
                  <a:schemeClr val="accent2"/>
                </a:solidFill>
              </a:rPr>
            </a:br>
            <a:r>
              <a:rPr lang="fr-FR" sz="2300" b="1" i="1" dirty="0" smtClean="0">
                <a:solidFill>
                  <a:schemeClr val="accent2"/>
                </a:solidFill>
              </a:rPr>
              <a:t>en recette quelques adhésions et renouvellements, en dépense abonnements obligatoires et 2 livres.</a:t>
            </a:r>
            <a:endParaRPr lang="fr-FR" sz="2300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44522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Personnes ayant adhéré au 	</a:t>
            </a:r>
            <a:r>
              <a:rPr lang="fr-FR" sz="1400" dirty="0" smtClean="0"/>
              <a:t>1/1/2020:  421  (+11 en 2019, +12 en 2018,+5 en 2017,+26 en 2016)</a:t>
            </a:r>
            <a:r>
              <a:rPr lang="fr-FR" sz="1400" dirty="0"/>
              <a:t>				</a:t>
            </a:r>
            <a:r>
              <a:rPr lang="fr-FR" sz="1400" dirty="0" smtClean="0"/>
              <a:t>31/12/2020</a:t>
            </a:r>
            <a:r>
              <a:rPr lang="fr-FR" sz="1400" b="1" dirty="0" smtClean="0"/>
              <a:t>:  425  (+4 en 2020) et 22 renouvellements.</a:t>
            </a:r>
            <a:endParaRPr lang="fr-FR" sz="14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679575"/>
            <a:ext cx="77025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51360" y="58316"/>
            <a:ext cx="7596336" cy="1143000"/>
          </a:xfrm>
        </p:spPr>
        <p:txBody>
          <a:bodyPr/>
          <a:lstStyle/>
          <a:p>
            <a:pPr algn="l"/>
            <a:r>
              <a:rPr lang="fr-FR" sz="2000" b="1" i="1" dirty="0" smtClean="0">
                <a:solidFill>
                  <a:schemeClr val="accent2"/>
                </a:solidFill>
              </a:rPr>
              <a:t>En 2020, la grande action TaCa ne se voit pas comptablement, c’est le sondage Climat 2020, fait avec quelques bénévoles, Vincent et FJ en particulier.</a:t>
            </a:r>
            <a:br>
              <a:rPr lang="fr-FR" sz="20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Marchons sur les aéroports jour de tempête Alex, 3 octobre.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98884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Sondage début 2020</a:t>
            </a:r>
            <a:r>
              <a:rPr lang="fr-FR" dirty="0" smtClean="0"/>
              <a:t>, 1197 réponses, rapport disponible sur site web, radicalité des réponses, lien radicalité et savoir.</a:t>
            </a:r>
          </a:p>
          <a:p>
            <a:r>
              <a:rPr lang="fr-FR" dirty="0" smtClean="0"/>
              <a:t>562 mails recueillis</a:t>
            </a:r>
          </a:p>
          <a:p>
            <a:r>
              <a:rPr lang="fr-FR" dirty="0" smtClean="0"/>
              <a:t>220 mails pour participer à une action « anti avion »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162880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Acceptation réduction pouvoir d’achat</a:t>
            </a:r>
            <a:endParaRPr lang="fr-FR" sz="1400" dirty="0"/>
          </a:p>
        </p:txBody>
      </p:sp>
      <p:sp>
        <p:nvSpPr>
          <p:cNvPr id="17410" name="AutoShape 2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12" name="AutoShape 4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14" name="AutoShape 6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808312" cy="18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9512" y="1556792"/>
            <a:ext cx="871296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2" name="Picture 4" descr="https://www.taca.asso.fr/uploaded/photo/marchons-sur-les-aeroports-5f79bc8fbbc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304256" cy="2304256"/>
          </a:xfrm>
          <a:prstGeom prst="rect">
            <a:avLst/>
          </a:prstGeom>
          <a:noFill/>
        </p:spPr>
      </p:pic>
      <p:pic>
        <p:nvPicPr>
          <p:cNvPr id="12294" name="Picture 6" descr="https://www.taca.asso.fr/uploaded/photo/marchons-sur-les-aeroports-5f79bc90545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84595"/>
            <a:ext cx="3456384" cy="2308757"/>
          </a:xfrm>
          <a:prstGeom prst="rect">
            <a:avLst/>
          </a:prstGeom>
          <a:noFill/>
        </p:spPr>
      </p:pic>
      <p:pic>
        <p:nvPicPr>
          <p:cNvPr id="12296" name="Picture 8" descr="https://www.taca.asso.fr/uploaded/photo/marchons-sur-les-aeroports-5f79bc9184b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9309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n° 12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Mercredi 7 juin 2023 20h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4005064"/>
            <a:ext cx="719138" cy="360039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424847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aphicFrame>
        <p:nvGraphicFramePr>
          <p:cNvPr id="6" name="Group 2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4177717"/>
              </p:ext>
            </p:extLst>
          </p:nvPr>
        </p:nvGraphicFramePr>
        <p:xfrm>
          <a:off x="1907704" y="1988840"/>
          <a:ext cx="6912767" cy="4284672"/>
        </p:xfrm>
        <a:graphic>
          <a:graphicData uri="http://schemas.openxmlformats.org/drawingml/2006/table">
            <a:tbl>
              <a:tblPr/>
              <a:tblGrid>
                <a:gridCol w="829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19h45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2023, recueil de sujets de discussion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Tour de table: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Prénom, nom, localisation, depuis combien de temps tu connais TaCa?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20h50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Valérie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Suite de l’action sur le 110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Sujets divers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 au + tard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Auberge espagnole: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y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bebida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compartir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>2021</a:t>
            </a:r>
            <a:r>
              <a:rPr lang="fr-FR" sz="2400" b="1" i="1" dirty="0">
                <a:solidFill>
                  <a:schemeClr val="accent2"/>
                </a:solidFill>
              </a:rPr>
              <a:t> </a:t>
            </a:r>
            <a:r>
              <a:rPr lang="fr-FR" sz="2400" b="1" i="1" dirty="0" smtClean="0">
                <a:solidFill>
                  <a:schemeClr val="accent2"/>
                </a:solidFill>
              </a:rPr>
              <a:t>: un don très généreux d’un adhérent permettra de financer les premiers achats d’autocollants pour la campagne 110 sur autoroute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44522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Personnes ayant adhéré au 	</a:t>
            </a:r>
            <a:r>
              <a:rPr lang="fr-FR" sz="1400" dirty="0" smtClean="0"/>
              <a:t>1/1/2021:  425  (+4 en 2020, +11 en 2019, +12 en 2018,+5 en 2017)</a:t>
            </a:r>
            <a:r>
              <a:rPr lang="fr-FR" sz="1400" dirty="0"/>
              <a:t>				</a:t>
            </a:r>
            <a:r>
              <a:rPr lang="fr-FR" sz="1400" dirty="0" smtClean="0"/>
              <a:t>1/1/2022</a:t>
            </a:r>
            <a:r>
              <a:rPr lang="fr-FR" sz="1400" b="1" dirty="0" smtClean="0"/>
              <a:t>:  426  (+1 en 2021) et 3 renouvellements.</a:t>
            </a:r>
            <a:endParaRPr lang="fr-FR" sz="1400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679575"/>
            <a:ext cx="77025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132725"/>
            <a:ext cx="7596336" cy="1143000"/>
          </a:xfrm>
        </p:spPr>
        <p:txBody>
          <a:bodyPr/>
          <a:lstStyle/>
          <a:p>
            <a:pPr algn="l"/>
            <a:r>
              <a:rPr lang="fr-FR" sz="2000" b="1" i="1" dirty="0" smtClean="0">
                <a:solidFill>
                  <a:schemeClr val="accent2"/>
                </a:solidFill>
              </a:rPr>
              <a:t>2021 : TaCa met le paquet sur le 110 sur autoroute proposé par la Convention Citoyenne pour le Climat, dans les marches climat, dans le nouveau sondage 2021.</a:t>
            </a:r>
            <a:endParaRPr lang="fr-FR" sz="2000" dirty="0" smtClean="0"/>
          </a:p>
        </p:txBody>
      </p:sp>
      <p:sp>
        <p:nvSpPr>
          <p:cNvPr id="17410" name="AutoShape 2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12" name="AutoShape 4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14" name="AutoShape 6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27984" y="4149080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Sondage 2021</a:t>
            </a:r>
            <a:r>
              <a:rPr lang="fr-FR" dirty="0" smtClean="0"/>
              <a:t>, 1112 réponses, confirmation de la  radicalité des réponses 2020,  analyse qualitative des commentaires</a:t>
            </a:r>
          </a:p>
          <a:p>
            <a:endParaRPr lang="fr-FR" dirty="0" smtClean="0"/>
          </a:p>
          <a:p>
            <a:r>
              <a:rPr lang="fr-FR" b="1" dirty="0" smtClean="0"/>
              <a:t>220 mails (20%) pour participer action110 sur autoroute</a:t>
            </a:r>
            <a:r>
              <a:rPr lang="fr-FR" dirty="0" smtClean="0"/>
              <a:t>, mais 50% soutiennent la mesure</a:t>
            </a:r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4077072"/>
            <a:ext cx="871296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890" name="Picture 2" descr="https://www.taca.asso.fr/uploaded/photo/vraie-loi-climat-606c2d9e04f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239071" cy="242930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78" y="4221088"/>
            <a:ext cx="3929082" cy="22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www.taca.asso.fr/uploaded/photo/vraie-loi-climat-606c2d41efe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679412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147638"/>
            <a:ext cx="7596336" cy="1143000"/>
          </a:xfrm>
        </p:spPr>
        <p:txBody>
          <a:bodyPr/>
          <a:lstStyle/>
          <a:p>
            <a:pPr algn="l"/>
            <a:r>
              <a:rPr lang="fr-FR" sz="2000" b="1" i="1" dirty="0" smtClean="0">
                <a:solidFill>
                  <a:schemeClr val="accent2"/>
                </a:solidFill>
              </a:rPr>
              <a:t>Fin 2021 : on matérialise l’action 110 du sondage avec au choix de 2 autocollants pour faire connaitre la mesure sur sa voiture et lancement de la pétition </a:t>
            </a:r>
            <a:r>
              <a:rPr lang="fr-FR" sz="2000" b="1" i="1" dirty="0" smtClean="0">
                <a:solidFill>
                  <a:schemeClr val="accent2"/>
                </a:solidFill>
              </a:rPr>
              <a:t>Greenvoice pour que le 110 soit un sujet du débat présidentiel </a:t>
            </a:r>
            <a:r>
              <a:rPr lang="fr-FR" sz="2000" b="1" i="1" dirty="0" smtClean="0">
                <a:solidFill>
                  <a:schemeClr val="accent2"/>
                </a:solidFill>
              </a:rPr>
              <a:t>.</a:t>
            </a:r>
            <a:endParaRPr lang="fr-FR" sz="2000" dirty="0" smtClean="0"/>
          </a:p>
        </p:txBody>
      </p:sp>
      <p:sp>
        <p:nvSpPr>
          <p:cNvPr id="17410" name="AutoShape 2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12" name="AutoShape 4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14" name="AutoShape 6" descr="RÃ©sultat de recherche d'images pour &quot;logo Notre Dame Des Lan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8916" name="Picture 4" descr="C:\Users\Jean Sireyjol\Documents\PERSOJEAN\TACA\2022\Campagne110\Autocollants\Je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12494"/>
            <a:ext cx="2016224" cy="2018210"/>
          </a:xfrm>
          <a:prstGeom prst="rect">
            <a:avLst/>
          </a:prstGeom>
          <a:noFill/>
        </p:spPr>
      </p:pic>
      <p:pic>
        <p:nvPicPr>
          <p:cNvPr id="38917" name="Picture 5" descr="C:\Users\Jean Sireyjol\Documents\PERSOJEAN\TACA\2022\Campagne110\Autocollants\110sansfil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2088232" cy="2088232"/>
          </a:xfrm>
          <a:prstGeom prst="rect">
            <a:avLst/>
          </a:prstGeom>
          <a:noFill/>
        </p:spPr>
      </p:pic>
      <p:pic>
        <p:nvPicPr>
          <p:cNvPr id="38918" name="Picture 6" descr="C:\Users\Jean Sireyjol\Documents\PERSOJEAN\TACA\2022\Campagne110\Autocollants\Image_pétition_GreenVo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6904037" cy="284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n° 12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Mercredi 7 juin 2023 20h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4581128"/>
            <a:ext cx="719138" cy="360039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432048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aphicFrame>
        <p:nvGraphicFramePr>
          <p:cNvPr id="6" name="Group 2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2383715"/>
              </p:ext>
            </p:extLst>
          </p:nvPr>
        </p:nvGraphicFramePr>
        <p:xfrm>
          <a:off x="1907704" y="1988840"/>
          <a:ext cx="6912767" cy="4284672"/>
        </p:xfrm>
        <a:graphic>
          <a:graphicData uri="http://schemas.openxmlformats.org/drawingml/2006/table">
            <a:tbl>
              <a:tblPr/>
              <a:tblGrid>
                <a:gridCol w="829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19h45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2023, recueil de sujets de discussion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Tour de table: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Prénom, nom, localisation, depuis combien de temps tu connais TaCa?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(Simon) Jean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Rapport financier, rapport moral et vote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20h50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Valérie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Suite de l’action sur le 110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Sujets divers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 au + tard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Auberge espagnole: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y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bebida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compartir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14671</TotalTime>
  <Words>1419</Words>
  <Application>Microsoft Office PowerPoint</Application>
  <PresentationFormat>Affichage à l'écran (4:3)</PresentationFormat>
  <Paragraphs>328</Paragraphs>
  <Slides>21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Modèle par défaut</vt:lpstr>
      <vt:lpstr> On est tous dans le même bateau et on a intérêt à se bouger pour vraiment changer profondément la route suivie collectivement. </vt:lpstr>
      <vt:lpstr>Diapositive 2</vt:lpstr>
      <vt:lpstr>En 2020 avec le Covid, l’activité financière de TaCa s’est réduite à l’os :  en recette quelques adhésions et renouvellements, en dépense abonnements obligatoires et 2 livres.</vt:lpstr>
      <vt:lpstr>En 2020, la grande action TaCa ne se voit pas comptablement, c’est le sondage Climat 2020, fait avec quelques bénévoles, Vincent et FJ en particulier. Marchons sur les aéroports jour de tempête Alex, 3 octobre.</vt:lpstr>
      <vt:lpstr>Diapositive 5</vt:lpstr>
      <vt:lpstr>2021 : un don très généreux d’un adhérent permettra de financer les premiers achats d’autocollants pour la campagne 110 sur autoroute</vt:lpstr>
      <vt:lpstr>2021 : TaCa met le paquet sur le 110 sur autoroute proposé par la Convention Citoyenne pour le Climat, dans les marches climat, dans le nouveau sondage 2021.</vt:lpstr>
      <vt:lpstr>Fin 2021 : on matérialise l’action 110 du sondage avec au choix de 2 autocollants pour faire connaitre la mesure sur sa voiture et lancement de la pétition Greenvoice pour que le 110 soit un sujet du débat présidentiel .</vt:lpstr>
      <vt:lpstr>Diapositive 9</vt:lpstr>
      <vt:lpstr>2022 : on insiste sur le 110 avec les achats d’autocollants et le recrutement de 2 stagiaires pour être plus présent sur les réseaux sociaux.</vt:lpstr>
      <vt:lpstr> 2022: on continue sur le 110. La guerre en Ukraine relance la sobriété énergétique, 2 stagiaires pour booster la pétition sur les RS, et les catastrophes climatiques se multiplient en France, grêles, canicules, megafeux. </vt:lpstr>
      <vt:lpstr> Aout 2022: Les ~7000 signataires de la pétition sont invités à interpeller leur député sur le 110. 650 citoyens s’impliquent dans l’action, une tribune est publiée dans Libération  cosignée notamment par Jean Jouzel (10/22). </vt:lpstr>
      <vt:lpstr>Diapositive 13</vt:lpstr>
      <vt:lpstr> 110 sur autoroute; ça continue en 2023!   Janvier: webinaire de lancement de la vague 2 d’interpellations,  Mai: publication du rapport d’étape de l’ensemble de l’action </vt:lpstr>
      <vt:lpstr>21 mars 2023 : Réunion de fin d’interpellations V2 Avancement des actions envisagées </vt:lpstr>
      <vt:lpstr>2023 : actions pour le 2e semestre : à vos idées …</vt:lpstr>
      <vt:lpstr>Diapositive 17</vt:lpstr>
      <vt:lpstr>2023 : actions pour le 2e semestre : à vos idées …</vt:lpstr>
      <vt:lpstr>Diapositive 19</vt:lpstr>
      <vt:lpstr>   Propositions de sujets de discussion </vt:lpstr>
      <vt:lpstr>Diapositive 21</vt:lpstr>
    </vt:vector>
  </TitlesOfParts>
  <Company>VIVERIS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Jean Sireyjol</cp:lastModifiedBy>
  <cp:revision>619</cp:revision>
  <dcterms:created xsi:type="dcterms:W3CDTF">2007-11-05T14:06:57Z</dcterms:created>
  <dcterms:modified xsi:type="dcterms:W3CDTF">2023-06-07T16:30:28Z</dcterms:modified>
</cp:coreProperties>
</file>