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3" r:id="rId2"/>
    <p:sldId id="394" r:id="rId3"/>
    <p:sldId id="416" r:id="rId4"/>
    <p:sldId id="437" r:id="rId5"/>
    <p:sldId id="424" r:id="rId6"/>
    <p:sldId id="438" r:id="rId7"/>
    <p:sldId id="420" r:id="rId8"/>
    <p:sldId id="448" r:id="rId9"/>
    <p:sldId id="449" r:id="rId10"/>
    <p:sldId id="450" r:id="rId11"/>
    <p:sldId id="451" r:id="rId12"/>
    <p:sldId id="452" r:id="rId13"/>
    <p:sldId id="453" r:id="rId14"/>
    <p:sldId id="455" r:id="rId15"/>
    <p:sldId id="454" r:id="rId16"/>
    <p:sldId id="436" r:id="rId17"/>
    <p:sldId id="440" r:id="rId18"/>
    <p:sldId id="456" r:id="rId19"/>
    <p:sldId id="431" r:id="rId20"/>
  </p:sldIdLst>
  <p:sldSz cx="9144000" cy="6858000" type="screen4x3"/>
  <p:notesSz cx="6888163" cy="96234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8000"/>
    <a:srgbClr val="FF3300"/>
    <a:srgbClr val="FF9900"/>
    <a:srgbClr val="FFCC66"/>
    <a:srgbClr val="006600"/>
    <a:srgbClr val="33CC33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9821" autoAdjust="0"/>
  </p:normalViewPr>
  <p:slideViewPr>
    <p:cSldViewPr>
      <p:cViewPr>
        <p:scale>
          <a:sx n="70" d="100"/>
          <a:sy n="70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86" y="-84"/>
      </p:cViewPr>
      <p:guideLst>
        <p:guide orient="horz" pos="3031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47232-A2A9-4D0E-A43E-F74D116F2E1C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2A143-8FBB-492C-94C1-A5EC798132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572000"/>
            <a:ext cx="551021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140825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FF4BBCD-69BC-4E44-96DF-21EB4F0F13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0149C-B7FC-49B5-B3AE-AAEC76007F3D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F48AF-09B2-4A95-8E63-246E961172A8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6DC9-9907-4436-AF54-2BCAAF0DA6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253D-3FAE-44D6-9C1D-414D61B60F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658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E2FBA-F4C6-4B7F-9247-BABC6DDEAD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51E16-A728-49D8-A2E2-51A0F7219C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8640-838C-446F-B52E-2B5B525A92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8B585-7BA7-43EB-96CE-AF737E82C9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66074-989F-4D10-99B3-46A3DF9FE7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AAC7-8428-4316-8BF0-DC4FF05B98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8D8B3-BEBB-4A12-9A97-B87D115859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B0BD-1DC5-4B1C-901B-A07AA7FF9C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E5A8B-FE61-4F1F-A42A-7A2D0F2B8F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538CF4-E965-4026-B475-A957F6EFDE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8313" y="1412875"/>
            <a:ext cx="8675687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031" name="Picture 11" descr="MCj0431620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47813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venirclimatique.org/micmac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no 8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Le </a:t>
            </a:r>
            <a:r>
              <a:rPr lang="fr-FR" sz="2800" b="1" i="1" dirty="0" smtClean="0">
                <a:solidFill>
                  <a:schemeClr val="accent2"/>
                </a:solidFill>
              </a:rPr>
              <a:t>mercredi 8 février 2017</a:t>
            </a:r>
            <a:endParaRPr lang="fr-FR" sz="2800" b="1" i="1" dirty="0">
              <a:solidFill>
                <a:schemeClr val="accent2"/>
              </a:solidFill>
            </a:endParaRPr>
          </a:p>
          <a:p>
            <a:r>
              <a:rPr lang="fr-FR" sz="2800" b="1" i="1" dirty="0">
                <a:solidFill>
                  <a:schemeClr val="accent2"/>
                </a:solidFill>
              </a:rPr>
              <a:t>   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275715" name="Group 259"/>
          <p:cNvGraphicFramePr>
            <a:graphicFrameLocks noGrp="1"/>
          </p:cNvGraphicFramePr>
          <p:nvPr/>
        </p:nvGraphicFramePr>
        <p:xfrm>
          <a:off x="1907704" y="2060848"/>
          <a:ext cx="6912767" cy="3877665"/>
        </p:xfrm>
        <a:graphic>
          <a:graphicData uri="http://schemas.openxmlformats.org/drawingml/2006/table">
            <a:tbl>
              <a:tblPr/>
              <a:tblGrid>
                <a:gridCol w="829106"/>
                <a:gridCol w="869854"/>
                <a:gridCol w="1638726"/>
                <a:gridCol w="3575081"/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8390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30'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2016, diaporama en boucle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Jean + selon action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Moral et vote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Jean (Simon excusé)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 et vote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Choix des discussions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Tous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Discussion collective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45'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Breuvages, gâteaux et discussions libres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23h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Extinction des feux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1600" y="2924944"/>
            <a:ext cx="719138" cy="574675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396044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150100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TaCa soutenir toutes les initiatives pour de nouvelles rencontres autour du climat: groupe informel Laudato Si à Bordeaux.</a:t>
            </a:r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419872" y="2060848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Petit déjeuner à l’Utopia en octobre 2016 avec première conférence gesticulée par Gilbert sur l’encyclique.</a:t>
            </a:r>
          </a:p>
          <a:p>
            <a:endParaRPr lang="fr-FR" dirty="0" smtClean="0"/>
          </a:p>
          <a:p>
            <a:r>
              <a:rPr lang="fr-FR" dirty="0" smtClean="0"/>
              <a:t>On a le contenu, il reste maintenant à concrétiser l’organisation de rencontres avec des groupes paroissiaux (ou autres) autour de cette approche spirituelle du sujet climat.</a:t>
            </a:r>
          </a:p>
          <a:p>
            <a:endParaRPr lang="fr-FR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700808"/>
            <a:ext cx="20002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https://images-na.ssl-images-amazon.com/images/I/41DwYTZbwaL._SX314_BO1,204,203,2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009900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150100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A l’initiative du guide  Yves Simone, et avec le soutien d’un syndicat de restaurateurs bordelais, promotion de menu végétarien 1 fois par mois pour le climat.</a:t>
            </a:r>
            <a:endParaRPr lang="fr-FR" sz="20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779912" y="2276872"/>
            <a:ext cx="4932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Bien sûr après les actions Jeûnes pour le climat, c’est une version beaucoup plus « soft » qui est proposée.</a:t>
            </a:r>
          </a:p>
          <a:p>
            <a:endParaRPr lang="fr-FR" dirty="0" smtClean="0"/>
          </a:p>
          <a:p>
            <a:r>
              <a:rPr lang="fr-FR" dirty="0" smtClean="0"/>
              <a:t>Impact  faible, mais les restaurateurs constatent que les visiteurs réclament plus de menus végétariens</a:t>
            </a:r>
          </a:p>
          <a:p>
            <a:endParaRPr lang="fr-FR" dirty="0" smtClean="0"/>
          </a:p>
          <a:p>
            <a:r>
              <a:rPr lang="fr-FR" dirty="0" smtClean="0"/>
              <a:t>Pour 2017, l’idée serait de proposer à tout le monde et toute les semaines la formule </a:t>
            </a:r>
          </a:p>
          <a:p>
            <a:r>
              <a:rPr lang="fr-FR" dirty="0" smtClean="0"/>
              <a:t>Le mardi c’est veggie!</a:t>
            </a:r>
          </a:p>
          <a:p>
            <a:endParaRPr lang="fr-FR" dirty="0"/>
          </a:p>
        </p:txBody>
      </p:sp>
      <p:pic>
        <p:nvPicPr>
          <p:cNvPr id="37890" name="Picture 2" descr="http://admin.asso-web.com/sites/taca/uploaded/image/restauvegetarienderniermardi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3181375" cy="31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150100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Une première version du site web MicMac est maintenant en ligne grâce à la collaboration avec nos amis d’Avenir Climatique, une belle opportunité de relance de l’action Volontaire pour le Signal Prix Carbone</a:t>
            </a:r>
            <a:endParaRPr lang="fr-FR" sz="20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779912" y="2276872"/>
            <a:ext cx="4932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http://avenirclimatique.org/micmac/index.php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Chacun est invité à tester l’outil </a:t>
            </a:r>
            <a:r>
              <a:rPr lang="fr-FR" dirty="0" smtClean="0">
                <a:solidFill>
                  <a:srgbClr val="FF0000"/>
                </a:solidFill>
              </a:rPr>
              <a:t>M</a:t>
            </a:r>
            <a:r>
              <a:rPr lang="fr-FR" dirty="0" smtClean="0"/>
              <a:t>on </a:t>
            </a:r>
            <a:r>
              <a:rPr lang="fr-FR" dirty="0" smtClean="0">
                <a:solidFill>
                  <a:srgbClr val="FF0000"/>
                </a:solidFill>
              </a:rPr>
              <a:t>I</a:t>
            </a:r>
            <a:r>
              <a:rPr lang="fr-FR" dirty="0" smtClean="0"/>
              <a:t>mpact </a:t>
            </a:r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/>
              <a:t>arbone, </a:t>
            </a:r>
            <a:r>
              <a:rPr lang="fr-FR" dirty="0" smtClean="0">
                <a:solidFill>
                  <a:srgbClr val="FF0000"/>
                </a:solidFill>
              </a:rPr>
              <a:t>M</a:t>
            </a:r>
            <a:r>
              <a:rPr lang="fr-FR" dirty="0" smtClean="0"/>
              <a:t>es </a:t>
            </a:r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ctions </a:t>
            </a:r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 smtClean="0"/>
              <a:t>oncrètes ‘</a:t>
            </a:r>
            <a:r>
              <a:rPr lang="fr-FR" dirty="0" smtClean="0">
                <a:solidFill>
                  <a:srgbClr val="FF0000"/>
                </a:solidFill>
              </a:rPr>
              <a:t>MICMAC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Il y a aussi une belle opportunité pour relancer l’opération Volontaire pour le Signal Prix Carbone, en s’appuyant, ou non, sur le cas de Leonardo DiCaprio qui s’applique à lui-même « une taxe carbone ».</a:t>
            </a:r>
          </a:p>
          <a:p>
            <a:endParaRPr lang="fr-FR" dirty="0" smtClean="0"/>
          </a:p>
          <a:p>
            <a:r>
              <a:rPr lang="fr-FR" dirty="0" smtClean="0"/>
              <a:t>Là aussi, il faut des volontaires pour diffuser cette action.</a:t>
            </a:r>
          </a:p>
          <a:p>
            <a:endParaRPr lang="fr-FR" dirty="0"/>
          </a:p>
        </p:txBody>
      </p:sp>
      <p:pic>
        <p:nvPicPr>
          <p:cNvPr id="13314" name="Picture 2" descr="Mic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1943100" cy="2114550"/>
          </a:xfrm>
          <a:prstGeom prst="rect">
            <a:avLst/>
          </a:prstGeom>
          <a:noFill/>
        </p:spPr>
      </p:pic>
      <p:pic>
        <p:nvPicPr>
          <p:cNvPr id="13316" name="Picture 4" descr="Léonardo Dicap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1603854" cy="2101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Autres actions taca en 2016: participer à toute initiative qui permet de parler du sujet climat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772816"/>
            <a:ext cx="8460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PPRI </a:t>
            </a:r>
            <a:r>
              <a:rPr lang="fr-FR" sz="2400" dirty="0" smtClean="0"/>
              <a:t>Bordeaux </a:t>
            </a:r>
            <a:r>
              <a:rPr lang="fr-FR" sz="2400" dirty="0" smtClean="0"/>
              <a:t>Métropole</a:t>
            </a:r>
          </a:p>
          <a:p>
            <a:endParaRPr lang="fr-FR" sz="2400" dirty="0" smtClean="0"/>
          </a:p>
          <a:p>
            <a:r>
              <a:rPr lang="fr-FR" sz="2400" dirty="0" smtClean="0"/>
              <a:t>Acclimaterra</a:t>
            </a:r>
          </a:p>
          <a:p>
            <a:endParaRPr lang="fr-FR" sz="2400" dirty="0" smtClean="0"/>
          </a:p>
          <a:p>
            <a:r>
              <a:rPr lang="fr-FR" sz="2400" dirty="0" smtClean="0"/>
              <a:t>Laudato Si</a:t>
            </a:r>
          </a:p>
          <a:p>
            <a:endParaRPr lang="fr-FR" sz="2400" dirty="0" smtClean="0"/>
          </a:p>
          <a:p>
            <a:r>
              <a:rPr lang="fr-FR" sz="2400" dirty="0" smtClean="0"/>
              <a:t>(Re)Pas pour la </a:t>
            </a:r>
            <a:r>
              <a:rPr lang="fr-FR" sz="2400" dirty="0" smtClean="0"/>
              <a:t>Planète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Site web MicMac</a:t>
            </a:r>
          </a:p>
          <a:p>
            <a:endParaRPr lang="fr-FR" sz="2400" dirty="0" smtClean="0"/>
          </a:p>
          <a:p>
            <a:r>
              <a:rPr lang="fr-FR" sz="2400" dirty="0" smtClean="0"/>
              <a:t>Vie de la MNE, du RAC (Scénario </a:t>
            </a:r>
            <a:r>
              <a:rPr lang="fr-FR" sz="2400" dirty="0" err="1" smtClean="0"/>
              <a:t>Negawatt</a:t>
            </a:r>
            <a:r>
              <a:rPr lang="fr-FR" sz="2400" dirty="0" smtClean="0"/>
              <a:t>, </a:t>
            </a:r>
            <a:r>
              <a:rPr lang="fr-FR" sz="2400" dirty="0" err="1" smtClean="0"/>
              <a:t>Webinair</a:t>
            </a:r>
            <a:r>
              <a:rPr lang="fr-FR" sz="2400" dirty="0" smtClean="0"/>
              <a:t> mardi 14 </a:t>
            </a:r>
            <a:r>
              <a:rPr lang="fr-FR" sz="2400" dirty="0" err="1" smtClean="0"/>
              <a:t>fevrier</a:t>
            </a:r>
            <a:r>
              <a:rPr lang="fr-FR" sz="2400" dirty="0" smtClean="0"/>
              <a:t> sur les émissions indirectes avec présentation MicMac).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no 8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Le </a:t>
            </a:r>
            <a:r>
              <a:rPr lang="fr-FR" sz="2800" b="1" i="1" dirty="0" smtClean="0">
                <a:solidFill>
                  <a:schemeClr val="accent2"/>
                </a:solidFill>
              </a:rPr>
              <a:t>mercredi 8 février 2017</a:t>
            </a:r>
            <a:endParaRPr lang="fr-FR" sz="2800" b="1" i="1" dirty="0">
              <a:solidFill>
                <a:schemeClr val="accent2"/>
              </a:solidFill>
            </a:endParaRPr>
          </a:p>
          <a:p>
            <a:r>
              <a:rPr lang="fr-FR" sz="2800" b="1" i="1" dirty="0">
                <a:solidFill>
                  <a:schemeClr val="accent2"/>
                </a:solidFill>
              </a:rPr>
              <a:t>   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275715" name="Group 259"/>
          <p:cNvGraphicFramePr>
            <a:graphicFrameLocks noGrp="1"/>
          </p:cNvGraphicFramePr>
          <p:nvPr/>
        </p:nvGraphicFramePr>
        <p:xfrm>
          <a:off x="1907704" y="2060848"/>
          <a:ext cx="6912767" cy="3877665"/>
        </p:xfrm>
        <a:graphic>
          <a:graphicData uri="http://schemas.openxmlformats.org/drawingml/2006/table">
            <a:tbl>
              <a:tblPr/>
              <a:tblGrid>
                <a:gridCol w="829106"/>
                <a:gridCol w="869854"/>
                <a:gridCol w="1638726"/>
                <a:gridCol w="3575081"/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8390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30'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2016, diaporama en boucle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Jean + selon action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Moral et vote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Jean (Simon excusé)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 et vote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Choix des discussions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Tous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Discussion collective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45'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Breuvages, gâteaux et discussions libres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23h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Extinction des feux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3608" y="3429000"/>
            <a:ext cx="719138" cy="574675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396044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812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  Financièrement, ce qu’on prévoyait pour 2016.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5528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>L’exercice est nettement bénéficiaire, effet COP21  ou qualité de notre message pour expliquer la bonne vente de nos prestations de sensibilisation?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95536" y="602700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Nombre d’adhérents au 1/1/2016:  367   ( +36 dans l’année 2015)</a:t>
            </a:r>
          </a:p>
          <a:p>
            <a:r>
              <a:rPr lang="fr-FR" sz="1600" dirty="0" smtClean="0"/>
              <a:t>                                      1/1/2017:  393    (+26 dans l’année 2016)</a:t>
            </a:r>
          </a:p>
          <a:p>
            <a:r>
              <a:rPr lang="fr-FR" sz="1600" dirty="0" smtClean="0"/>
              <a:t>On n’a pas rattrapé la concentration de CO2 dans l’air (400ppm), y arrivera t on?</a:t>
            </a:r>
            <a:endParaRPr lang="fr-FR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87067" cy="43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812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  Prévisionnel 2017 dans la continuité, sans risque mais sans enthousiasme. On a les moyens d’investir sur un beau projet!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170194" cy="240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1258888" y="0"/>
            <a:ext cx="7885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         Assemblée Générale </a:t>
            </a:r>
            <a:r>
              <a:rPr lang="fr-FR" sz="2800" b="1" i="1" dirty="0" smtClean="0">
                <a:solidFill>
                  <a:schemeClr val="accent2"/>
                </a:solidFill>
              </a:rPr>
              <a:t>no 8 </a:t>
            </a:r>
            <a:r>
              <a:rPr lang="fr-FR" sz="2800" b="1" i="1" dirty="0">
                <a:solidFill>
                  <a:schemeClr val="accent2"/>
                </a:solidFill>
              </a:rPr>
              <a:t>de </a:t>
            </a:r>
            <a:r>
              <a:rPr lang="fr-FR" sz="2800" b="1" i="1" dirty="0" smtClean="0">
                <a:solidFill>
                  <a:schemeClr val="accent2"/>
                </a:solidFill>
              </a:rPr>
              <a:t>TaCa</a:t>
            </a:r>
            <a:endParaRPr lang="fr-FR" sz="2800" b="1" i="1" dirty="0">
              <a:solidFill>
                <a:schemeClr val="accent2"/>
              </a:solidFill>
            </a:endParaRPr>
          </a:p>
          <a:p>
            <a:pPr algn="ctr"/>
            <a:r>
              <a:rPr lang="fr-FR" sz="2800" b="1" i="1" dirty="0">
                <a:solidFill>
                  <a:schemeClr val="accent2"/>
                </a:solidFill>
              </a:rPr>
              <a:t>Le </a:t>
            </a:r>
            <a:r>
              <a:rPr lang="fr-FR" sz="2800" b="1" i="1" dirty="0" smtClean="0">
                <a:solidFill>
                  <a:schemeClr val="accent2"/>
                </a:solidFill>
              </a:rPr>
              <a:t>mercredi 8 février 2017</a:t>
            </a:r>
            <a:endParaRPr lang="fr-FR" sz="2800" b="1" i="1" dirty="0">
              <a:solidFill>
                <a:schemeClr val="accent2"/>
              </a:solidFill>
            </a:endParaRPr>
          </a:p>
          <a:p>
            <a:r>
              <a:rPr lang="fr-FR" sz="2800" b="1" i="1" dirty="0">
                <a:solidFill>
                  <a:schemeClr val="accent2"/>
                </a:solidFill>
              </a:rPr>
              <a:t>   </a:t>
            </a:r>
            <a:endParaRPr lang="fr-FR" sz="24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275715" name="Group 259"/>
          <p:cNvGraphicFramePr>
            <a:graphicFrameLocks noGrp="1"/>
          </p:cNvGraphicFramePr>
          <p:nvPr/>
        </p:nvGraphicFramePr>
        <p:xfrm>
          <a:off x="1907704" y="2060848"/>
          <a:ext cx="6912767" cy="3877665"/>
        </p:xfrm>
        <a:graphic>
          <a:graphicData uri="http://schemas.openxmlformats.org/drawingml/2006/table">
            <a:tbl>
              <a:tblPr/>
              <a:tblGrid>
                <a:gridCol w="829106"/>
                <a:gridCol w="869854"/>
                <a:gridCol w="1638726"/>
                <a:gridCol w="3575081"/>
              </a:tblGrid>
              <a:tr h="379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Début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Durée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Animateur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Objet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8390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30'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Accueil, adhésions 2016, diaporama en boucle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30’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Jean + selon action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Moral et vote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Jean (Simon excusé)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Rapport Financier et vote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20h30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10'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Choix des discussions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210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20h40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1h20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Tous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Discussion collective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45'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Tous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Breuvages, gâteaux et discussions libres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986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23h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Extinction des feux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2108" name="AutoShape 2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3608" y="3933056"/>
            <a:ext cx="719138" cy="574675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09" name="Rectangle 261"/>
          <p:cNvSpPr>
            <a:spLocks noChangeArrowheads="1"/>
          </p:cNvSpPr>
          <p:nvPr/>
        </p:nvSpPr>
        <p:spPr bwMode="auto">
          <a:xfrm>
            <a:off x="971600" y="1988840"/>
            <a:ext cx="755650" cy="396044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547812" y="0"/>
            <a:ext cx="7416675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  Propositions de sujets de discussion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700808"/>
            <a:ext cx="63081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Sujets proposés par des messages mails: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Comment fait on pour rester mobilisé?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Intérêt pour une gouvernance collégiale de TaCa</a:t>
            </a:r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r>
              <a:rPr lang="fr-FR" sz="2400" b="1" dirty="0" smtClean="0"/>
              <a:t>Prolongations d’actions en cours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Volontaire Signal Prix Carbone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PPRI Bordeaux Métropole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Mardi c’est veggie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Laudato si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Acclimaterra</a:t>
            </a:r>
          </a:p>
          <a:p>
            <a:pPr>
              <a:buFont typeface="Arial" charset="0"/>
              <a:buChar char="•"/>
            </a:pPr>
            <a:endParaRPr lang="fr-FR" dirty="0" smtClean="0"/>
          </a:p>
          <a:p>
            <a:r>
              <a:rPr lang="fr-FR" sz="2400" b="1" dirty="0" smtClean="0"/>
              <a:t>Autres sujets</a:t>
            </a:r>
          </a:p>
          <a:p>
            <a:pPr>
              <a:buFont typeface="Arial" charset="0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1547813" y="0"/>
            <a:ext cx="7596187" cy="140335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  2016: on continue sur le Signal Prix Carbone. Le vrai problème c’est le consumérisme et la vraie solution c’est de faire changer le consommateur.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683568" y="155679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2016 est dans la continuité de 2015, c’est pas parce que ça marche pas qu’il faudrait changer!</a:t>
            </a:r>
          </a:p>
          <a:p>
            <a:endParaRPr lang="fr-FR" dirty="0" smtClean="0"/>
          </a:p>
          <a:p>
            <a:r>
              <a:rPr lang="fr-FR" dirty="0" smtClean="0"/>
              <a:t>La Fabrique Ecologique n’a pas donné suite à notre projet de mettre en valeur cette idée dans le monde politique. Jean s’est lancé dans une série d’entretiens Climat: en quête de solution (en cours de relecture).</a:t>
            </a:r>
          </a:p>
          <a:p>
            <a:endParaRPr lang="fr-FR" dirty="0" smtClean="0"/>
          </a:p>
          <a:p>
            <a:r>
              <a:rPr lang="fr-FR" dirty="0" smtClean="0"/>
              <a:t>L’étude annuelle Ademe « Les Français et l’effet de serre » confirme la validité de notre perception (basée sur les plus de 2000 questionnaires des élèves lors des interventions Le Climat et Moi). </a:t>
            </a:r>
          </a:p>
          <a:p>
            <a:endParaRPr lang="fr-FR" dirty="0" smtClean="0"/>
          </a:p>
          <a:p>
            <a:r>
              <a:rPr lang="fr-FR" dirty="0" smtClean="0"/>
              <a:t>2016 vient de battre pour la 3</a:t>
            </a:r>
            <a:r>
              <a:rPr lang="fr-FR" baseline="30000" dirty="0" smtClean="0"/>
              <a:t>ème</a:t>
            </a:r>
            <a:r>
              <a:rPr lang="fr-FR" dirty="0" smtClean="0"/>
              <a:t> année consécutive  le record de T° moyenne mondiale, nous devrions tous </a:t>
            </a:r>
            <a:r>
              <a:rPr lang="fr-FR" dirty="0" err="1" smtClean="0"/>
              <a:t>etre</a:t>
            </a:r>
            <a:r>
              <a:rPr lang="fr-FR" dirty="0" smtClean="0"/>
              <a:t> en quête de solution pour le climat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3" descr="C:\Users\acer\Documents\PERSOJEAN\LOGOS\banderole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5113114"/>
            <a:ext cx="4032449" cy="156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Les basiques de TaCa (1/3): </a:t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5 conférences gesticulées en 2016, après les 11 en 2015, année de la COP21.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995936" y="2060848"/>
            <a:ext cx="45191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5 gesticulations en 2016,</a:t>
            </a:r>
          </a:p>
          <a:p>
            <a:endParaRPr lang="fr-FR" dirty="0" smtClean="0"/>
          </a:p>
          <a:p>
            <a:r>
              <a:rPr lang="fr-FR" dirty="0" smtClean="0"/>
              <a:t>6 février à Parthenay (Guillemette)</a:t>
            </a:r>
          </a:p>
          <a:p>
            <a:endParaRPr lang="fr-FR" dirty="0" smtClean="0"/>
          </a:p>
          <a:p>
            <a:r>
              <a:rPr lang="fr-FR" dirty="0" smtClean="0"/>
              <a:t>7 mai à Nuit Debout Bordeaux</a:t>
            </a:r>
          </a:p>
          <a:p>
            <a:endParaRPr lang="fr-FR" dirty="0" smtClean="0"/>
          </a:p>
          <a:p>
            <a:r>
              <a:rPr lang="fr-FR" dirty="0" smtClean="0"/>
              <a:t>3 juin à Mauriac</a:t>
            </a:r>
          </a:p>
          <a:p>
            <a:endParaRPr lang="fr-FR" dirty="0" smtClean="0"/>
          </a:p>
          <a:p>
            <a:r>
              <a:rPr lang="fr-FR" dirty="0" smtClean="0"/>
              <a:t>5 juin à Port Ste Foy</a:t>
            </a:r>
          </a:p>
          <a:p>
            <a:endParaRPr lang="fr-FR" dirty="0" smtClean="0"/>
          </a:p>
          <a:p>
            <a:r>
              <a:rPr lang="fr-FR" dirty="0" smtClean="0"/>
              <a:t>25 juin Eco lieu Jeanot (Riom des Landes)</a:t>
            </a:r>
          </a:p>
          <a:p>
            <a:endParaRPr lang="fr-FR" dirty="0" smtClean="0"/>
          </a:p>
          <a:p>
            <a:r>
              <a:rPr lang="fr-FR" dirty="0" smtClean="0"/>
              <a:t>11 gesticulations en 2015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8434" name="Picture 2" descr="http://www.taca.asso.fr/uploaded/image/parthen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457575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Les basiques de TaCa (2/3): </a:t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Chasing Ice est passé sur Arte  le 3 janvier 2017, on va continuer à montrer ce film comme pour les 2 séances organisées en 2016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067944" y="299695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13 février à Magny (78)</a:t>
            </a:r>
          </a:p>
          <a:p>
            <a:endParaRPr lang="fr-FR" dirty="0" smtClean="0"/>
          </a:p>
          <a:p>
            <a:r>
              <a:rPr lang="fr-FR" dirty="0" smtClean="0"/>
              <a:t>27 mai à Paris Mairie du XIème (avec Eric comme conférencier)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7410" name="Picture 2" descr="http://www.taca.asso.fr/uploaded/image/chasingicemairie11paris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813888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150100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Le 3</a:t>
            </a:r>
            <a:r>
              <a:rPr lang="fr-FR" sz="2400" b="1" i="1" baseline="30000" dirty="0" smtClean="0">
                <a:solidFill>
                  <a:schemeClr val="accent2"/>
                </a:solidFill>
              </a:rPr>
              <a:t>ème</a:t>
            </a:r>
            <a:r>
              <a:rPr lang="fr-FR" sz="2400" b="1" i="1" dirty="0" smtClean="0">
                <a:solidFill>
                  <a:schemeClr val="accent2"/>
                </a:solidFill>
              </a:rPr>
              <a:t> basique de TaCa: le Climat et Moi</a:t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20 octobre, très belle soutenance du stage Master 2 psycho-socio, saison 3 par Faustine.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4139952" y="1628800"/>
            <a:ext cx="5004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776 </a:t>
            </a:r>
            <a:r>
              <a:rPr lang="fr-FR" sz="1600" b="1" dirty="0"/>
              <a:t>élèves</a:t>
            </a:r>
            <a:r>
              <a:rPr lang="fr-FR" sz="1600" dirty="0"/>
              <a:t>, </a:t>
            </a:r>
            <a:r>
              <a:rPr lang="fr-FR" sz="1600" b="1" dirty="0" smtClean="0"/>
              <a:t>30 </a:t>
            </a:r>
            <a:r>
              <a:rPr lang="fr-FR" sz="1600" b="1" dirty="0"/>
              <a:t>classes </a:t>
            </a:r>
            <a:r>
              <a:rPr lang="fr-FR" sz="1600" dirty="0" smtClean="0"/>
              <a:t>, </a:t>
            </a:r>
            <a:r>
              <a:rPr lang="fr-FR" sz="1600" b="1" dirty="0" smtClean="0"/>
              <a:t>5 établissements (4 à Bordeaux et 1 à Parthenay) </a:t>
            </a:r>
            <a:r>
              <a:rPr lang="fr-FR" sz="1600" dirty="0" smtClean="0"/>
              <a:t>,</a:t>
            </a:r>
            <a:r>
              <a:rPr lang="fr-FR" sz="1600" b="1" dirty="0" smtClean="0"/>
              <a:t>30 </a:t>
            </a:r>
            <a:r>
              <a:rPr lang="fr-FR" sz="1600" b="1" dirty="0"/>
              <a:t>séances de 2h</a:t>
            </a:r>
            <a:r>
              <a:rPr lang="fr-FR" sz="1600" dirty="0"/>
              <a:t>, </a:t>
            </a:r>
            <a:r>
              <a:rPr lang="fr-FR" sz="1600" dirty="0" smtClean="0"/>
              <a:t>coanimées par Faustine et Jean (ponctuellement remplacé par Gilbert et Hélène)</a:t>
            </a:r>
          </a:p>
          <a:p>
            <a:endParaRPr lang="fr-FR" sz="1600" dirty="0" smtClean="0"/>
          </a:p>
          <a:p>
            <a:r>
              <a:rPr lang="fr-FR" sz="1600" dirty="0" smtClean="0"/>
              <a:t>Bon taux d’engagement des élèves (environ 25%) et notes de satisfaction des élèves encore en progrès.</a:t>
            </a:r>
          </a:p>
          <a:p>
            <a:endParaRPr lang="fr-FR" sz="1600" dirty="0" smtClean="0"/>
          </a:p>
          <a:p>
            <a:r>
              <a:rPr lang="fr-FR" sz="1600" dirty="0" smtClean="0"/>
              <a:t>La nouvelle version du questionnaire a permis une étude de la représentation sociale du problème du climat et de son évolution après l’intervention</a:t>
            </a:r>
          </a:p>
          <a:p>
            <a:endParaRPr lang="fr-FR" sz="1600" dirty="0" smtClean="0"/>
          </a:p>
          <a:p>
            <a:r>
              <a:rPr lang="fr-FR" sz="1600" dirty="0" smtClean="0"/>
              <a:t>Excellentes notes du rapport de Faustine qui devrait être cité dans le prochain rapport climat de la région Nouvelle Aquitaine</a:t>
            </a:r>
            <a:endParaRPr lang="fr-FR" sz="1600" dirty="0"/>
          </a:p>
        </p:txBody>
      </p:sp>
      <p:pic>
        <p:nvPicPr>
          <p:cNvPr id="70658" name="Picture 2" descr="C:\Users\acer\Documents\PERSOJEAN\SITEWEBTACA\SITE2015\CaptureClimat et m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123764" cy="32769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27584" y="57332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Comme on a l’impression de plafonner sur le sujet, on a laissé ce stage en suspens pour cette année 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L’action grand public de 2016; la Vélorution Climat du dimanche 25 septembre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779912" y="2564904"/>
            <a:ext cx="5148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ans après la 1</a:t>
            </a:r>
            <a:r>
              <a:rPr lang="fr-FR" baseline="30000" dirty="0" smtClean="0"/>
              <a:t>ère</a:t>
            </a:r>
            <a:r>
              <a:rPr lang="fr-FR" dirty="0" smtClean="0"/>
              <a:t> Vélorution Climat de 2012, nous tenons, à 1 jour près, la promesse de Sud-Oued</a:t>
            </a:r>
          </a:p>
          <a:p>
            <a:endParaRPr lang="fr-FR" dirty="0" smtClean="0"/>
          </a:p>
          <a:p>
            <a:r>
              <a:rPr lang="fr-FR" dirty="0" smtClean="0"/>
              <a:t>4 réunions d’organisation, des partenaires constructifs (Vélocité, Greenpeace, Jeunes Ecolos, Gironde en transition)), mais malgré une météo correcte une mobilisation décevante (un peu plus de 200 cyclistes)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6386" name="Picture 2" descr="http://www.taca.asso.fr/uploaded/image/affiche-vei-lorution-logos-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347864" cy="473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Autres actions taca en 2016: participer à toute initiative qui permet de parler du sujet climat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83568" y="1772816"/>
            <a:ext cx="8460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PPRI </a:t>
            </a:r>
            <a:r>
              <a:rPr lang="fr-FR" sz="2400" dirty="0" smtClean="0"/>
              <a:t>Bordeaux </a:t>
            </a:r>
            <a:r>
              <a:rPr lang="fr-FR" sz="2400" dirty="0" smtClean="0"/>
              <a:t>Métropole</a:t>
            </a:r>
          </a:p>
          <a:p>
            <a:endParaRPr lang="fr-FR" sz="2400" dirty="0" smtClean="0"/>
          </a:p>
          <a:p>
            <a:r>
              <a:rPr lang="fr-FR" sz="2400" dirty="0" smtClean="0"/>
              <a:t>Acclimaterra</a:t>
            </a:r>
          </a:p>
          <a:p>
            <a:endParaRPr lang="fr-FR" sz="2400" dirty="0" smtClean="0"/>
          </a:p>
          <a:p>
            <a:r>
              <a:rPr lang="fr-FR" sz="2400" dirty="0" smtClean="0"/>
              <a:t>Laudato Si</a:t>
            </a:r>
          </a:p>
          <a:p>
            <a:endParaRPr lang="fr-FR" sz="2400" dirty="0" smtClean="0"/>
          </a:p>
          <a:p>
            <a:r>
              <a:rPr lang="fr-FR" sz="2400" dirty="0" smtClean="0"/>
              <a:t>(Re)Pas pour la </a:t>
            </a:r>
            <a:r>
              <a:rPr lang="fr-FR" sz="2400" dirty="0" err="1" smtClean="0"/>
              <a:t>Planete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Site web MicMac</a:t>
            </a:r>
          </a:p>
          <a:p>
            <a:endParaRPr lang="fr-FR" sz="2400" dirty="0" smtClean="0"/>
          </a:p>
          <a:p>
            <a:r>
              <a:rPr lang="fr-FR" sz="2400" dirty="0" smtClean="0"/>
              <a:t>Vie de la MNE, du RAC.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150100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000" b="1" i="1" dirty="0" smtClean="0">
                <a:solidFill>
                  <a:schemeClr val="accent2"/>
                </a:solidFill>
              </a:rPr>
              <a:t>Concertation pour la révision du PPRI de Bordeaux Métropole. Apres Xynthia, l’état veut réagir, mais continue à sous estimer gravement la montée de la mer (1m maxi en 2100). 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pic>
        <p:nvPicPr>
          <p:cNvPr id="6" name="Picture 2" descr="http://www.taca.asso.fr/uploaded/photo/bordeaux-prend-la-maree-52ed3661d0c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504389" cy="262829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187624" y="486916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1</a:t>
            </a:r>
            <a:r>
              <a:rPr lang="fr-FR" sz="1200" baseline="30000" dirty="0" smtClean="0"/>
              <a:t>er</a:t>
            </a:r>
            <a:r>
              <a:rPr lang="fr-FR" sz="1200" dirty="0" smtClean="0"/>
              <a:t> </a:t>
            </a:r>
            <a:r>
              <a:rPr lang="fr-FR" sz="1200" b="1" dirty="0" smtClean="0"/>
              <a:t>février 2014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499992" y="2204864"/>
            <a:ext cx="4644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concertation attire peu de citoyens,</a:t>
            </a:r>
          </a:p>
          <a:p>
            <a:r>
              <a:rPr lang="fr-FR" dirty="0" smtClean="0"/>
              <a:t>(hors les activistes anti Golf immobilier de Villenave d’</a:t>
            </a:r>
            <a:r>
              <a:rPr lang="fr-FR" dirty="0" err="1" smtClean="0"/>
              <a:t>Ornon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Pourtant c’est le sujet climat le + sensible pour les habitants de Bord’eaux et les services de l’état sont conscients du pb.</a:t>
            </a:r>
          </a:p>
          <a:p>
            <a:endParaRPr lang="fr-FR" dirty="0" smtClean="0"/>
          </a:p>
          <a:p>
            <a:r>
              <a:rPr lang="fr-FR" dirty="0" smtClean="0"/>
              <a:t>Une bonne mobilisation pourrait faire bouger les choses.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7150100" cy="1143000"/>
          </a:xfrm>
        </p:spPr>
        <p:txBody>
          <a:bodyPr/>
          <a:lstStyle/>
          <a:p>
            <a:pPr algn="l"/>
            <a:r>
              <a:rPr lang="fr-FR" sz="2400" b="1" i="1" dirty="0" smtClean="0">
                <a:solidFill>
                  <a:schemeClr val="accent2"/>
                </a:solidFill>
              </a:rPr>
              <a:t/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smtClean="0">
                <a:solidFill>
                  <a:schemeClr val="accent2"/>
                </a:solidFill>
              </a:rPr>
              <a:t>Acclimaterra: groupe scientifique pour rédiger la nouvelle version du rapport climat concernant la région Nouvelle Aquitaine</a:t>
            </a:r>
            <a:r>
              <a:rPr lang="fr-FR" b="1" i="1" dirty="0" smtClean="0">
                <a:solidFill>
                  <a:schemeClr val="accent2"/>
                </a:solidFill>
              </a:rPr>
              <a:t/>
            </a:r>
            <a:br>
              <a:rPr lang="fr-FR" b="1" i="1" dirty="0" smtClean="0">
                <a:solidFill>
                  <a:schemeClr val="accent2"/>
                </a:solidFill>
              </a:rPr>
            </a:br>
            <a:endParaRPr lang="fr-FR" dirty="0" smtClean="0"/>
          </a:p>
        </p:txBody>
      </p:sp>
      <p:pic>
        <p:nvPicPr>
          <p:cNvPr id="3076" name="Picture 4" descr="http://www.acclimaterra.fr/uploads/2015/10/AcclimaTerra_prevoir_pour_agir-21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06" y="1855111"/>
            <a:ext cx="2714702" cy="387814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843808" y="2420888"/>
            <a:ext cx="59401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Apres une 1</a:t>
            </a:r>
            <a:r>
              <a:rPr lang="fr-FR" baseline="30000" dirty="0" smtClean="0"/>
              <a:t>ère</a:t>
            </a:r>
            <a:r>
              <a:rPr lang="fr-FR" dirty="0" smtClean="0"/>
              <a:t> </a:t>
            </a:r>
            <a:r>
              <a:rPr lang="fr-FR" smtClean="0"/>
              <a:t>version </a:t>
            </a:r>
            <a:r>
              <a:rPr lang="fr-FR" smtClean="0"/>
              <a:t>peu </a:t>
            </a:r>
            <a:r>
              <a:rPr lang="fr-FR" dirty="0" smtClean="0"/>
              <a:t>satisfaisante,</a:t>
            </a:r>
          </a:p>
          <a:p>
            <a:r>
              <a:rPr lang="fr-FR" dirty="0" smtClean="0"/>
              <a:t>Il faut espérer que cette refonte aille dans le bon sens.</a:t>
            </a:r>
          </a:p>
          <a:p>
            <a:endParaRPr lang="fr-FR" dirty="0" smtClean="0"/>
          </a:p>
          <a:p>
            <a:r>
              <a:rPr lang="fr-FR" dirty="0" smtClean="0"/>
              <a:t>H Le Treut: la principale raison de la faiblesse des politiques climatiques, c’est la faiblesse de la mobilisation citoyenne. Cette refonte doit être plus dirigée vers l’implication citoyenne.</a:t>
            </a:r>
          </a:p>
          <a:p>
            <a:endParaRPr lang="fr-FR" dirty="0" smtClean="0"/>
          </a:p>
          <a:p>
            <a:r>
              <a:rPr lang="fr-FR" dirty="0" smtClean="0"/>
              <a:t>Les interventions Le Climat et Moi, auprès des élèves, devraient être mentionnées dans ce rapport.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11002</TotalTime>
  <Words>937</Words>
  <Application>Microsoft Office PowerPoint</Application>
  <PresentationFormat>Affichage à l'écran (4:3)</PresentationFormat>
  <Paragraphs>229</Paragraphs>
  <Slides>19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Modèle par défaut</vt:lpstr>
      <vt:lpstr>Diapositive 1</vt:lpstr>
      <vt:lpstr>   2016: on continue sur le Signal Prix Carbone. Le vrai problème c’est le consumérisme et la vraie solution c’est de faire changer le consommateur. </vt:lpstr>
      <vt:lpstr> Les basiques de TaCa (1/3):  5 conférences gesticulées en 2016, après les 11 en 2015, année de la COP21. </vt:lpstr>
      <vt:lpstr> Les basiques de TaCa (2/3):  Chasing Ice est passé sur Arte  le 3 janvier 2017, on va continuer à montrer ce film comme pour les 2 séances organisées en 2016 </vt:lpstr>
      <vt:lpstr> Le 3ème basique de TaCa: le Climat et Moi 20 octobre, très belle soutenance du stage Master 2 psycho-socio, saison 3 par Faustine. </vt:lpstr>
      <vt:lpstr> L’action grand public de 2016; la Vélorution Climat du dimanche 25 septembre</vt:lpstr>
      <vt:lpstr> Autres actions taca en 2016: participer à toute initiative qui permet de parler du sujet climat </vt:lpstr>
      <vt:lpstr> Concertation pour la révision du PPRI de Bordeaux Métropole. Apres Xynthia, l’état veut réagir, mais continue à sous estimer gravement la montée de la mer (1m maxi en 2100).  </vt:lpstr>
      <vt:lpstr> Acclimaterra: groupe scientifique pour rédiger la nouvelle version du rapport climat concernant la région Nouvelle Aquitaine </vt:lpstr>
      <vt:lpstr> TaCa soutenir toutes les initiatives pour de nouvelles rencontres autour du climat: groupe informel Laudato Si à Bordeaux.</vt:lpstr>
      <vt:lpstr> A l’initiative du guide  Yves Simone, et avec le soutien d’un syndicat de restaurateurs bordelais, promotion de menu végétarien 1 fois par mois pour le climat.</vt:lpstr>
      <vt:lpstr> Une première version du site web MicMac est maintenant en ligne grâce à la collaboration avec nos amis d’Avenir Climatique, une belle opportunité de relance de l’action Volontaire pour le Signal Prix Carbone</vt:lpstr>
      <vt:lpstr> Autres actions taca en 2016: participer à toute initiative qui permet de parler du sujet climat </vt:lpstr>
      <vt:lpstr>Diapositive 14</vt:lpstr>
      <vt:lpstr>   Financièrement, ce qu’on prévoyait pour 2016. </vt:lpstr>
      <vt:lpstr>L’exercice est nettement bénéficiaire, effet COP21  ou qualité de notre message pour expliquer la bonne vente de nos prestations de sensibilisation?</vt:lpstr>
      <vt:lpstr>   Prévisionnel 2017 dans la continuité, sans risque mais sans enthousiasme. On a les moyens d’investir sur un beau projet! </vt:lpstr>
      <vt:lpstr>Diapositive 18</vt:lpstr>
      <vt:lpstr>   Propositions de sujets de discussion </vt:lpstr>
    </vt:vector>
  </TitlesOfParts>
  <Company>VIVERIS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acer</cp:lastModifiedBy>
  <cp:revision>345</cp:revision>
  <dcterms:created xsi:type="dcterms:W3CDTF">2007-11-05T14:06:57Z</dcterms:created>
  <dcterms:modified xsi:type="dcterms:W3CDTF">2017-02-08T17:07:56Z</dcterms:modified>
</cp:coreProperties>
</file>